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6"/>
  </p:notesMasterIdLst>
  <p:sldIdLst>
    <p:sldId id="346" r:id="rId2"/>
    <p:sldId id="2685" r:id="rId3"/>
    <p:sldId id="2690" r:id="rId4"/>
    <p:sldId id="2689" r:id="rId5"/>
    <p:sldId id="2691" r:id="rId6"/>
    <p:sldId id="2692" r:id="rId7"/>
    <p:sldId id="4389" r:id="rId8"/>
    <p:sldId id="2693" r:id="rId9"/>
    <p:sldId id="2696" r:id="rId10"/>
    <p:sldId id="2694" r:id="rId11"/>
    <p:sldId id="2697" r:id="rId12"/>
    <p:sldId id="2699" r:id="rId13"/>
    <p:sldId id="2698" r:id="rId14"/>
    <p:sldId id="2701" r:id="rId15"/>
    <p:sldId id="2702" r:id="rId16"/>
    <p:sldId id="2703" r:id="rId17"/>
    <p:sldId id="2977" r:id="rId18"/>
    <p:sldId id="4391" r:id="rId19"/>
    <p:sldId id="4392" r:id="rId20"/>
    <p:sldId id="2984" r:id="rId21"/>
    <p:sldId id="2986" r:id="rId22"/>
    <p:sldId id="2988" r:id="rId23"/>
    <p:sldId id="3002" r:id="rId24"/>
    <p:sldId id="4388" r:id="rId25"/>
    <p:sldId id="2992" r:id="rId26"/>
    <p:sldId id="2994" r:id="rId27"/>
    <p:sldId id="2995" r:id="rId28"/>
    <p:sldId id="3006" r:id="rId29"/>
    <p:sldId id="3013" r:id="rId30"/>
    <p:sldId id="3016" r:id="rId31"/>
    <p:sldId id="3018" r:id="rId32"/>
    <p:sldId id="3007" r:id="rId33"/>
    <p:sldId id="3020" r:id="rId34"/>
    <p:sldId id="3023" r:id="rId35"/>
    <p:sldId id="3009" r:id="rId36"/>
    <p:sldId id="4407" r:id="rId37"/>
    <p:sldId id="4338" r:id="rId38"/>
    <p:sldId id="4408" r:id="rId39"/>
    <p:sldId id="4409" r:id="rId40"/>
    <p:sldId id="4410" r:id="rId41"/>
    <p:sldId id="4411" r:id="rId42"/>
    <p:sldId id="4413" r:id="rId43"/>
    <p:sldId id="4412" r:id="rId44"/>
    <p:sldId id="4414" r:id="rId45"/>
    <p:sldId id="4415" r:id="rId46"/>
    <p:sldId id="4416" r:id="rId47"/>
    <p:sldId id="4417" r:id="rId48"/>
    <p:sldId id="4418" r:id="rId49"/>
    <p:sldId id="4420" r:id="rId50"/>
    <p:sldId id="4421" r:id="rId51"/>
    <p:sldId id="4422" r:id="rId52"/>
    <p:sldId id="4423" r:id="rId53"/>
    <p:sldId id="4424" r:id="rId54"/>
    <p:sldId id="4425" r:id="rId55"/>
    <p:sldId id="4426" r:id="rId56"/>
    <p:sldId id="4427" r:id="rId57"/>
    <p:sldId id="4428" r:id="rId58"/>
    <p:sldId id="4429" r:id="rId59"/>
    <p:sldId id="4430" r:id="rId60"/>
    <p:sldId id="4431" r:id="rId61"/>
    <p:sldId id="4419" r:id="rId62"/>
    <p:sldId id="4435" r:id="rId63"/>
    <p:sldId id="4436" r:id="rId64"/>
    <p:sldId id="4437" r:id="rId65"/>
    <p:sldId id="4438" r:id="rId66"/>
    <p:sldId id="4439" r:id="rId67"/>
    <p:sldId id="4440" r:id="rId68"/>
    <p:sldId id="4441" r:id="rId69"/>
    <p:sldId id="4442" r:id="rId70"/>
    <p:sldId id="4444" r:id="rId71"/>
    <p:sldId id="4445" r:id="rId72"/>
    <p:sldId id="4443" r:id="rId73"/>
    <p:sldId id="4446" r:id="rId74"/>
    <p:sldId id="4447" r:id="rId75"/>
    <p:sldId id="4448" r:id="rId76"/>
    <p:sldId id="4432" r:id="rId77"/>
    <p:sldId id="4434" r:id="rId78"/>
    <p:sldId id="3259" r:id="rId79"/>
    <p:sldId id="3168" r:id="rId80"/>
    <p:sldId id="3169" r:id="rId81"/>
    <p:sldId id="3170" r:id="rId82"/>
    <p:sldId id="3171" r:id="rId83"/>
    <p:sldId id="3172" r:id="rId84"/>
    <p:sldId id="3162" r:id="rId85"/>
    <p:sldId id="3175" r:id="rId86"/>
    <p:sldId id="3174" r:id="rId87"/>
    <p:sldId id="3258" r:id="rId88"/>
    <p:sldId id="3176" r:id="rId89"/>
    <p:sldId id="3177" r:id="rId90"/>
    <p:sldId id="3178" r:id="rId91"/>
    <p:sldId id="3179" r:id="rId92"/>
    <p:sldId id="3180" r:id="rId93"/>
    <p:sldId id="3260" r:id="rId94"/>
    <p:sldId id="3181" r:id="rId95"/>
    <p:sldId id="3182" r:id="rId96"/>
    <p:sldId id="3183" r:id="rId97"/>
    <p:sldId id="3185" r:id="rId98"/>
    <p:sldId id="3184" r:id="rId99"/>
    <p:sldId id="3186" r:id="rId100"/>
    <p:sldId id="3164" r:id="rId101"/>
    <p:sldId id="3187" r:id="rId102"/>
    <p:sldId id="3188" r:id="rId103"/>
    <p:sldId id="3261" r:id="rId104"/>
    <p:sldId id="3190" r:id="rId105"/>
    <p:sldId id="3191" r:id="rId106"/>
    <p:sldId id="3165" r:id="rId107"/>
    <p:sldId id="3028" r:id="rId108"/>
    <p:sldId id="3027" r:id="rId109"/>
    <p:sldId id="3029" r:id="rId110"/>
    <p:sldId id="3030" r:id="rId111"/>
    <p:sldId id="3031" r:id="rId112"/>
    <p:sldId id="3032" r:id="rId113"/>
    <p:sldId id="3033" r:id="rId114"/>
    <p:sldId id="3034" r:id="rId115"/>
    <p:sldId id="3010" r:id="rId116"/>
    <p:sldId id="3038" r:id="rId117"/>
    <p:sldId id="3035" r:id="rId118"/>
    <p:sldId id="3036" r:id="rId119"/>
    <p:sldId id="3037" r:id="rId120"/>
    <p:sldId id="3011" r:id="rId121"/>
    <p:sldId id="3039" r:id="rId122"/>
    <p:sldId id="3040" r:id="rId123"/>
    <p:sldId id="2998" r:id="rId124"/>
    <p:sldId id="2999" r:id="rId125"/>
    <p:sldId id="4396" r:id="rId126"/>
    <p:sldId id="4398" r:id="rId127"/>
    <p:sldId id="4406" r:id="rId128"/>
    <p:sldId id="4449" r:id="rId129"/>
    <p:sldId id="4450" r:id="rId130"/>
    <p:sldId id="4451" r:id="rId131"/>
    <p:sldId id="4452" r:id="rId132"/>
    <p:sldId id="4453" r:id="rId133"/>
    <p:sldId id="4454" r:id="rId134"/>
    <p:sldId id="4455" r:id="rId135"/>
    <p:sldId id="4456" r:id="rId136"/>
    <p:sldId id="4457" r:id="rId137"/>
    <p:sldId id="4458" r:id="rId138"/>
    <p:sldId id="4459" r:id="rId139"/>
    <p:sldId id="4460" r:id="rId140"/>
    <p:sldId id="4461" r:id="rId141"/>
    <p:sldId id="4462" r:id="rId142"/>
    <p:sldId id="4463" r:id="rId143"/>
    <p:sldId id="4464" r:id="rId144"/>
    <p:sldId id="4465" r:id="rId145"/>
    <p:sldId id="4466" r:id="rId146"/>
    <p:sldId id="4467" r:id="rId147"/>
    <p:sldId id="4468" r:id="rId148"/>
    <p:sldId id="4433" r:id="rId149"/>
    <p:sldId id="4469" r:id="rId150"/>
    <p:sldId id="4478" r:id="rId151"/>
    <p:sldId id="4479" r:id="rId152"/>
    <p:sldId id="4480" r:id="rId153"/>
    <p:sldId id="4481" r:id="rId154"/>
    <p:sldId id="4482" r:id="rId155"/>
    <p:sldId id="4483" r:id="rId156"/>
    <p:sldId id="4484" r:id="rId157"/>
    <p:sldId id="4485" r:id="rId158"/>
    <p:sldId id="4486" r:id="rId159"/>
    <p:sldId id="4487" r:id="rId160"/>
    <p:sldId id="4488" r:id="rId161"/>
    <p:sldId id="4489" r:id="rId162"/>
    <p:sldId id="4490" r:id="rId163"/>
    <p:sldId id="4491" r:id="rId164"/>
    <p:sldId id="4492" r:id="rId165"/>
    <p:sldId id="4493" r:id="rId166"/>
    <p:sldId id="4494" r:id="rId167"/>
    <p:sldId id="4495" r:id="rId168"/>
    <p:sldId id="4496" r:id="rId169"/>
    <p:sldId id="4497" r:id="rId170"/>
    <p:sldId id="4498" r:id="rId171"/>
    <p:sldId id="4499" r:id="rId172"/>
    <p:sldId id="4500" r:id="rId173"/>
    <p:sldId id="4501" r:id="rId174"/>
    <p:sldId id="4502" r:id="rId175"/>
    <p:sldId id="4390" r:id="rId176"/>
    <p:sldId id="4503" r:id="rId177"/>
    <p:sldId id="4504" r:id="rId178"/>
    <p:sldId id="4505" r:id="rId179"/>
    <p:sldId id="4506" r:id="rId180"/>
    <p:sldId id="4507" r:id="rId181"/>
    <p:sldId id="4508" r:id="rId182"/>
    <p:sldId id="4509" r:id="rId183"/>
    <p:sldId id="4510" r:id="rId184"/>
    <p:sldId id="4305" r:id="rId185"/>
  </p:sldIdLst>
  <p:sldSz cx="12192000" cy="6858000"/>
  <p:notesSz cx="6858000" cy="9144000"/>
  <p:embeddedFontLst>
    <p:embeddedFont>
      <p:font typeface="Calibri" panose="020F0502020204030204" pitchFamily="34" charset="0"/>
      <p:regular r:id="rId187"/>
      <p:bold r:id="rId188"/>
      <p:italic r:id="rId189"/>
      <p:boldItalic r:id="rId190"/>
    </p:embeddedFont>
    <p:embeddedFont>
      <p:font typeface="Consolas" panose="020B0609020204030204" pitchFamily="49" charset="0"/>
      <p:regular r:id="rId191"/>
      <p:bold r:id="rId192"/>
      <p:italic r:id="rId193"/>
      <p:boldItalic r:id="rId194"/>
    </p:embeddedFont>
    <p:embeddedFont>
      <p:font typeface="나눔스퀘어 Bold" panose="020B0600000101010101" pitchFamily="50" charset="-127"/>
      <p:bold r:id="rId195"/>
    </p:embeddedFont>
    <p:embeddedFont>
      <p:font typeface="나눔스퀘어 ExtraBold" panose="020B0600000101010101" pitchFamily="50" charset="-127"/>
      <p:bold r:id="rId196"/>
    </p:embeddedFont>
    <p:embeddedFont>
      <p:font typeface="맑은 고딕" panose="020B0503020000020004" pitchFamily="50" charset="-127"/>
      <p:regular r:id="rId197"/>
      <p:bold r:id="rId1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4A7"/>
    <a:srgbClr val="262626"/>
    <a:srgbClr val="7EFF80"/>
    <a:srgbClr val="FEFF7F"/>
    <a:srgbClr val="000072"/>
    <a:srgbClr val="FEFEFE"/>
    <a:srgbClr val="0741E6"/>
    <a:srgbClr val="62362D"/>
    <a:srgbClr val="FBD8D7"/>
    <a:srgbClr val="60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8.fntdata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9.fntdata"/><Relationship Id="rId190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0.fntdata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1.fntdata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2.fntdata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2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03/12/2023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w3schools.com/sql/trysql.asp?filename=trysql_select_al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kms9887/mysql-%EB%8B%A4%EC%9A%B4%EB%A1%9C%EB%93%9C-workbench" TargetMode="External"/><Relationship Id="rId2" Type="http://schemas.openxmlformats.org/officeDocument/2006/relationships/hyperlink" Target="https://velog.io/@joajoa/MySQL-%EB%8B%A4%EC%9A%B4%EB%A1%9C%EB%93%9C-%EB%B0%8F-%EC%84%A4%EC%B9%98-%EB%B0%A9%EB%B2%95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g-developers.tistory.com/21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use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4000/user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enosign/backend2/blob/main/views/board_write.ejs" TargetMode="External"/><Relationship Id="rId2" Type="http://schemas.openxmlformats.org/officeDocument/2006/relationships/hyperlink" Target="https://github.com/xenosign/backend2/blob/main/views/board.ej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github.com/xenosign/backend2/blob/main/views/board_modify.ej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export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마지막에 </a:t>
            </a:r>
            <a:r>
              <a:rPr lang="en-US" altLang="ko-KR" dirty="0"/>
              <a:t>Export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4FACC-5CE7-6847-7AD7-5418ACBE53BE}"/>
              </a:ext>
            </a:extLst>
          </p:cNvPr>
          <p:cNvSpPr txBox="1"/>
          <p:nvPr/>
        </p:nvSpPr>
        <p:spPr>
          <a:xfrm>
            <a:off x="809625" y="2289513"/>
            <a:ext cx="78295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4675943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527610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A2E36-A0A9-614F-E00A-0339573F9261}"/>
              </a:ext>
            </a:extLst>
          </p:cNvPr>
          <p:cNvSpPr txBox="1"/>
          <p:nvPr/>
        </p:nvSpPr>
        <p:spPr>
          <a:xfrm>
            <a:off x="6952026" y="368336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9373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프론트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en-US" altLang="ko-KR" dirty="0"/>
              <a:t>Fetch </a:t>
            </a:r>
            <a:r>
              <a:rPr lang="ko-KR" altLang="en-US" dirty="0"/>
              <a:t>를 이용해서 글 삭제 요청을 보내는 코드와</a:t>
            </a:r>
            <a:r>
              <a:rPr lang="en-US" altLang="ko-KR" dirty="0"/>
              <a:t>, </a:t>
            </a:r>
            <a:r>
              <a:rPr lang="ko-KR" altLang="en-US" dirty="0" err="1"/>
              <a:t>백엔드에서</a:t>
            </a:r>
            <a:r>
              <a:rPr lang="ko-KR" altLang="en-US" dirty="0"/>
              <a:t> 이를 받아서 실제적으로 글을 삭제하는 코드를 작성해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4047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en-US" altLang="ko-KR" dirty="0"/>
              <a:t>Fetch</a:t>
            </a:r>
            <a:r>
              <a:rPr lang="ko-KR" altLang="en-US" dirty="0"/>
              <a:t> 를 통해 삭제 요청을 보냅니다</a:t>
            </a:r>
            <a:endParaRPr lang="en-US" altLang="ko-KR" dirty="0"/>
          </a:p>
          <a:p>
            <a:r>
              <a:rPr lang="ko-KR" altLang="en-US" dirty="0"/>
              <a:t>그리고 요청이 완료 되면 페이지를 다시 읽어 들여서 삭제 사항이 반영 되도록 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C6CC-A1FF-05FC-0C70-1268BEF3644D}"/>
              </a:ext>
            </a:extLst>
          </p:cNvPr>
          <p:cNvSpPr txBox="1"/>
          <p:nvPr/>
        </p:nvSpPr>
        <p:spPr>
          <a:xfrm>
            <a:off x="827315" y="364945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`board/title/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9834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요청이 </a:t>
            </a:r>
            <a:r>
              <a:rPr lang="en-US" altLang="ko-KR" dirty="0">
                <a:solidFill>
                  <a:srgbClr val="0070C0"/>
                </a:solidFill>
              </a:rPr>
              <a:t>/board/delete/:title</a:t>
            </a:r>
            <a:r>
              <a:rPr lang="en-US" altLang="ko-KR" dirty="0"/>
              <a:t> </a:t>
            </a:r>
            <a:r>
              <a:rPr lang="ko-KR" altLang="en-US" dirty="0"/>
              <a:t>이고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 이므로 해당 주소를 받는 미들웨어를 만들어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메소드에서는 </a:t>
            </a:r>
            <a:r>
              <a:rPr lang="en-US" altLang="ko-KR" dirty="0" err="1"/>
              <a:t>res.redirect</a:t>
            </a:r>
            <a:r>
              <a:rPr lang="en-US" altLang="ko-KR" dirty="0"/>
              <a:t> </a:t>
            </a:r>
            <a:r>
              <a:rPr lang="ko-KR" altLang="en-US" dirty="0"/>
              <a:t>를 통해 페이지를 다시 로드 했지만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메소드에서 </a:t>
            </a:r>
            <a:r>
              <a:rPr lang="en-US" altLang="ko-KR" dirty="0"/>
              <a:t>redirect </a:t>
            </a:r>
            <a:r>
              <a:rPr lang="ko-KR" altLang="en-US" dirty="0"/>
              <a:t>를 하면 </a:t>
            </a:r>
            <a:r>
              <a:rPr lang="en-US" altLang="ko-KR" dirty="0">
                <a:solidFill>
                  <a:schemeClr val="accent2"/>
                </a:solidFill>
              </a:rPr>
              <a:t>DELETE </a:t>
            </a:r>
            <a:r>
              <a:rPr lang="ko-KR" altLang="en-US" dirty="0"/>
              <a:t>메소드를 따라가기 때문에 해당 주소에 대한 처리가 안되어 있어서 </a:t>
            </a:r>
            <a:r>
              <a:rPr lang="en-US" altLang="ko-KR" dirty="0">
                <a:solidFill>
                  <a:srgbClr val="FF0000"/>
                </a:solidFill>
              </a:rPr>
              <a:t>404 NOT FOUND </a:t>
            </a:r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ko-KR" altLang="en-US" dirty="0"/>
              <a:t>가 발생합니다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프론트에서 페이지를 </a:t>
            </a:r>
            <a:r>
              <a:rPr lang="ko-KR" altLang="en-US" dirty="0" err="1">
                <a:sym typeface="Wingdings" panose="05000000000000000000" pitchFamily="2" charset="2"/>
              </a:rPr>
              <a:t>리로딩</a:t>
            </a:r>
            <a:r>
              <a:rPr lang="ko-KR" altLang="en-US" dirty="0">
                <a:sym typeface="Wingdings" panose="05000000000000000000" pitchFamily="2" charset="2"/>
              </a:rPr>
              <a:t> 하여 </a:t>
            </a:r>
            <a:r>
              <a:rPr lang="en-US" altLang="ko-KR" dirty="0">
                <a:sym typeface="Wingdings" panose="05000000000000000000" pitchFamily="2" charset="2"/>
              </a:rPr>
              <a:t>GET </a:t>
            </a:r>
            <a:r>
              <a:rPr lang="ko-KR" altLang="en-US" dirty="0">
                <a:sym typeface="Wingdings" panose="05000000000000000000" pitchFamily="2" charset="2"/>
              </a:rPr>
              <a:t>방식으로 페이지를 요청한 것 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F1BF2-C808-2832-506D-B4D34D907135}"/>
              </a:ext>
            </a:extLst>
          </p:cNvPr>
          <p:cNvSpPr txBox="1"/>
          <p:nvPr/>
        </p:nvSpPr>
        <p:spPr>
          <a:xfrm>
            <a:off x="856342" y="2796072"/>
            <a:ext cx="68507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{});</a:t>
            </a:r>
          </a:p>
        </p:txBody>
      </p:sp>
    </p:spTree>
    <p:extLst>
      <p:ext uri="{BB962C8B-B14F-4D97-AF65-F5344CB8AC3E}">
        <p14:creationId xmlns:p14="http://schemas.microsoft.com/office/powerpoint/2010/main" val="1885588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182FF-B7DC-6F74-1139-53CED450A262}"/>
              </a:ext>
            </a:extLst>
          </p:cNvPr>
          <p:cNvSpPr txBox="1"/>
          <p:nvPr/>
        </p:nvSpPr>
        <p:spPr>
          <a:xfrm>
            <a:off x="769256" y="597770"/>
            <a:ext cx="78812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제목을 가진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108110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base의 리플리케이션(Replication)이란?">
            <a:extLst>
              <a:ext uri="{FF2B5EF4-FFF2-40B4-BE49-F238E27FC236}">
                <a16:creationId xmlns:a16="http://schemas.microsoft.com/office/drawing/2014/main" id="{A181FF9C-DC01-552D-E28C-FA96ADB96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1" t="7008" b="13107"/>
          <a:stretch/>
        </p:blipFill>
        <p:spPr bwMode="auto">
          <a:xfrm>
            <a:off x="941295" y="45385"/>
            <a:ext cx="8731622" cy="67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77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55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들의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</a:t>
            </a:r>
            <a:endParaRPr lang="en-US" altLang="ko-KR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1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import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가져올 것들이 많으면 </a:t>
            </a:r>
            <a:r>
              <a:rPr lang="en-US" altLang="ko-KR" dirty="0">
                <a:solidFill>
                  <a:srgbClr val="0070C0"/>
                </a:solidFill>
              </a:rPr>
              <a:t>* as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보통의 경우는 가져올 것을 확실히 명시하는 편이 좋습니다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메모리 효율 및 처리 속도가 올라갑니다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2228671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2828835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6882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ata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anagement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ystem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7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베이스를 관리하고 운영하는 </a:t>
            </a:r>
            <a:r>
              <a:rPr lang="en-US" altLang="ko-KR" dirty="0"/>
              <a:t>SW</a:t>
            </a:r>
          </a:p>
          <a:p>
            <a:r>
              <a:rPr lang="ko-KR" altLang="en-US" dirty="0"/>
              <a:t>다양한 형태</a:t>
            </a:r>
            <a:r>
              <a:rPr lang="en-US" altLang="ko-KR" dirty="0"/>
              <a:t>, </a:t>
            </a:r>
            <a:r>
              <a:rPr lang="ko-KR" altLang="en-US" dirty="0"/>
              <a:t>서비스가 존재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098" name="Picture 2" descr="SQLite - 위키백과, 우리 모두의 백과사전">
            <a:extLst>
              <a:ext uri="{FF2B5EF4-FFF2-40B4-BE49-F238E27FC236}">
                <a16:creationId xmlns:a16="http://schemas.microsoft.com/office/drawing/2014/main" id="{64E05820-33B9-11D4-8139-F36949FE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1" y="3126676"/>
            <a:ext cx="3199383" cy="15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ySQL이란? : 디비연동 MySQL &amp;그누보드 &amp; Node.js 공부하기">
            <a:extLst>
              <a:ext uri="{FF2B5EF4-FFF2-40B4-BE49-F238E27FC236}">
                <a16:creationId xmlns:a16="http://schemas.microsoft.com/office/drawing/2014/main" id="{9653BA5D-0DD2-EDC9-F21E-DF4887FC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24" y="3020545"/>
            <a:ext cx="2761129" cy="14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🐬 데이터베이스와 DBMS">
            <a:extLst>
              <a:ext uri="{FF2B5EF4-FFF2-40B4-BE49-F238E27FC236}">
                <a16:creationId xmlns:a16="http://schemas.microsoft.com/office/drawing/2014/main" id="{FBB77E2A-C2FA-F3C3-4E50-F33D6ABD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33" y="2883610"/>
            <a:ext cx="2761129" cy="20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3A78240-6803-3082-1427-3881C9A2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93" y="5272661"/>
            <a:ext cx="3254949" cy="8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is 개념과 특징">
            <a:extLst>
              <a:ext uri="{FF2B5EF4-FFF2-40B4-BE49-F238E27FC236}">
                <a16:creationId xmlns:a16="http://schemas.microsoft.com/office/drawing/2014/main" id="{BE493C95-47E5-4631-24CB-9FAF0800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59" y="5370296"/>
            <a:ext cx="2625529" cy="8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59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tructured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Q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uery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anguage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460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구조가 있는 질문용 언어라는 뜻</a:t>
            </a:r>
            <a:endParaRPr lang="en-US" altLang="ko-KR" dirty="0"/>
          </a:p>
          <a:p>
            <a:r>
              <a:rPr lang="en-US" altLang="ko-KR" dirty="0"/>
              <a:t>SELECT,</a:t>
            </a:r>
            <a:r>
              <a:rPr lang="ko-KR" altLang="en-US" dirty="0"/>
              <a:t> </a:t>
            </a:r>
            <a:r>
              <a:rPr lang="en-US" altLang="ko-KR" dirty="0"/>
              <a:t>INSERT,</a:t>
            </a:r>
            <a:r>
              <a:rPr lang="ko-KR" altLang="en-US" dirty="0"/>
              <a:t> </a:t>
            </a:r>
            <a:r>
              <a:rPr lang="en-US" altLang="ko-KR" dirty="0"/>
              <a:t>UPDATE,</a:t>
            </a:r>
            <a:r>
              <a:rPr lang="ko-KR" altLang="en-US" dirty="0"/>
              <a:t> </a:t>
            </a:r>
            <a:r>
              <a:rPr lang="en-US" altLang="ko-KR" dirty="0"/>
              <a:t>DELETE</a:t>
            </a:r>
            <a:r>
              <a:rPr lang="ko-KR" altLang="en-US" dirty="0"/>
              <a:t> 같은 언어를 통해 데이터 베이스의 데이터를 다루는 언어</a:t>
            </a:r>
            <a:endParaRPr lang="en-US" altLang="ko-KR" dirty="0"/>
          </a:p>
          <a:p>
            <a:r>
              <a:rPr lang="ko-KR" altLang="en-US" dirty="0"/>
              <a:t>다수의 </a:t>
            </a:r>
            <a:r>
              <a:rPr lang="en-US" altLang="ko-KR" dirty="0"/>
              <a:t>DBMS</a:t>
            </a:r>
            <a:r>
              <a:rPr lang="ko-KR" altLang="en-US" dirty="0"/>
              <a:t>가 </a:t>
            </a:r>
            <a:r>
              <a:rPr lang="en-US" altLang="ko-KR" dirty="0"/>
              <a:t>SQL </a:t>
            </a:r>
            <a:r>
              <a:rPr lang="ko-KR" altLang="en-US" dirty="0"/>
              <a:t>방식을 </a:t>
            </a:r>
            <a:r>
              <a:rPr lang="ko-KR" altLang="en-US" dirty="0" err="1"/>
              <a:t>따르기</a:t>
            </a:r>
            <a:r>
              <a:rPr lang="ko-KR" altLang="en-US" dirty="0"/>
              <a:t> 때문에 </a:t>
            </a:r>
            <a:r>
              <a:rPr lang="en-US" altLang="ko-KR" dirty="0"/>
              <a:t>SQL </a:t>
            </a:r>
            <a:r>
              <a:rPr lang="ko-KR" altLang="en-US" dirty="0"/>
              <a:t>을 배우면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DBMS</a:t>
            </a:r>
            <a:r>
              <a:rPr lang="ko-KR" altLang="en-US" dirty="0"/>
              <a:t>를 비교적 빠르게 습득이 가능</a:t>
            </a:r>
            <a:endParaRPr lang="en-US" altLang="ko-KR" dirty="0"/>
          </a:p>
          <a:p>
            <a:r>
              <a:rPr lang="en-US" altLang="ko-KR" dirty="0"/>
              <a:t>MySQL, SQLite, ORACLE </a:t>
            </a:r>
            <a:r>
              <a:rPr lang="ko-KR" altLang="en-US" dirty="0"/>
              <a:t>등이 </a:t>
            </a:r>
            <a:r>
              <a:rPr lang="en-US" altLang="ko-KR" dirty="0"/>
              <a:t>SQL </a:t>
            </a:r>
            <a:r>
              <a:rPr lang="ko-KR" altLang="en-US" dirty="0"/>
              <a:t>구문을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788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872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D89AC-E826-9C89-694B-05A04B6F76F5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(SQL)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(NoSQL)</a:t>
            </a:r>
          </a:p>
        </p:txBody>
      </p:sp>
    </p:spTree>
    <p:extLst>
      <p:ext uri="{BB962C8B-B14F-4D97-AF65-F5344CB8AC3E}">
        <p14:creationId xmlns:p14="http://schemas.microsoft.com/office/powerpoint/2010/main" val="37347407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778272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RDBMS 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을 사용하는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키와 값의 관계를 테이블화 시킨 원칙을 토대로 </a:t>
            </a:r>
            <a:r>
              <a:rPr lang="en-US" altLang="ko-KR" dirty="0"/>
              <a:t>DB </a:t>
            </a:r>
            <a:r>
              <a:rPr lang="ko-KR" altLang="en-US" dirty="0"/>
              <a:t>를 구성합니다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3007901"/>
            <a:ext cx="5859337" cy="3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82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RDBMS </a:t>
            </a:r>
            <a:r>
              <a:rPr lang="ko-KR" altLang="en-US" dirty="0"/>
              <a:t>는 테이블로 구성이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테이블이 구성되고 테이블의 구조에 맞추어 데이터가 들어가기 때문에 </a:t>
            </a:r>
            <a:r>
              <a:rPr lang="en-US" altLang="ko-KR" dirty="0"/>
              <a:t>DB</a:t>
            </a:r>
            <a:r>
              <a:rPr lang="ko-KR" altLang="en-US" dirty="0"/>
              <a:t>를 구성하기 전에 스키마라 불리는 </a:t>
            </a:r>
            <a:r>
              <a:rPr lang="en-US" altLang="ko-KR" dirty="0"/>
              <a:t>DB</a:t>
            </a:r>
            <a:r>
              <a:rPr lang="ko-KR" altLang="en-US" dirty="0"/>
              <a:t>의 구조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제약 사항에 대한 정의가 필요합니다</a:t>
            </a:r>
            <a:endParaRPr lang="en-US" altLang="ko-KR" dirty="0"/>
          </a:p>
          <a:p>
            <a:r>
              <a:rPr lang="ko-KR" altLang="en-US" dirty="0"/>
              <a:t>사실 예전엔 컴퓨터가 느리고 용량이 작아서 이런 구조가 아니면 속도 측면과 용량면에서 답이 없었습니다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5026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구조화가 명확하게 되어 있어서 예외가 없음</a:t>
            </a:r>
            <a:endParaRPr lang="en-US" altLang="ko-KR" dirty="0"/>
          </a:p>
          <a:p>
            <a:pPr lvl="1"/>
            <a:r>
              <a:rPr lang="ko-KR" altLang="en-US" dirty="0"/>
              <a:t>데이터 입</a:t>
            </a:r>
            <a:r>
              <a:rPr lang="en-US" altLang="ko-KR" dirty="0"/>
              <a:t>, </a:t>
            </a:r>
            <a:r>
              <a:rPr lang="ko-KR" altLang="en-US" dirty="0"/>
              <a:t>출력 속도가 매우 빠릅니다</a:t>
            </a:r>
            <a:endParaRPr lang="en-US" altLang="ko-KR" dirty="0"/>
          </a:p>
          <a:p>
            <a:pPr lvl="1"/>
            <a:r>
              <a:rPr lang="ko-KR" altLang="en-US" dirty="0"/>
              <a:t>신뢰성이 매우 높음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매우 어려움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빅테이터</a:t>
            </a:r>
            <a:r>
              <a:rPr lang="ko-KR" altLang="en-US" dirty="0">
                <a:sym typeface="Wingdings" panose="05000000000000000000" pitchFamily="2" charset="2"/>
              </a:rPr>
              <a:t> 등에는 사용이 어려움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새로운 키가 추가 되면 전체 스키마 변경이 필요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293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</a:t>
            </a:r>
            <a:r>
              <a:rPr lang="ko-KR" altLang="en-US" dirty="0"/>
              <a:t>모듈 이름 바꾸기</a:t>
            </a:r>
            <a:r>
              <a:rPr lang="en-US" altLang="ko-KR" dirty="0"/>
              <a:t>(import)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/>
              <a:t>모듈 이름을 바꾸고 싶으면 </a:t>
            </a:r>
            <a:r>
              <a:rPr lang="ko-KR" altLang="en-US">
                <a:solidFill>
                  <a:srgbClr val="0070C0"/>
                </a:solidFill>
              </a:rPr>
              <a:t>모듈이름 </a:t>
            </a:r>
            <a:r>
              <a:rPr lang="en-US" altLang="ko-KR">
                <a:solidFill>
                  <a:srgbClr val="0070C0"/>
                </a:solidFill>
              </a:rPr>
              <a:t>as </a:t>
            </a:r>
            <a:r>
              <a:rPr lang="ko-KR" altLang="en-US">
                <a:solidFill>
                  <a:srgbClr val="0070C0"/>
                </a:solidFill>
              </a:rPr>
              <a:t>새로운모듈이름 </a:t>
            </a:r>
            <a:r>
              <a:rPr lang="ko-KR" altLang="en-US"/>
              <a:t>으로 변경이 가능</a:t>
            </a:r>
            <a:r>
              <a:rPr lang="en-US" altLang="ko-KR"/>
              <a:t>(import, export </a:t>
            </a:r>
            <a:r>
              <a:rPr lang="ko-KR" altLang="en-US"/>
              <a:t>동시 적용 가능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9F0AB-9C88-9259-B5F5-204A55AC3E6E}"/>
              </a:ext>
            </a:extLst>
          </p:cNvPr>
          <p:cNvSpPr txBox="1"/>
          <p:nvPr/>
        </p:nvSpPr>
        <p:spPr>
          <a:xfrm>
            <a:off x="847725" y="2871311"/>
            <a:ext cx="8972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094F3-A706-BDF2-5FE7-1A4A1D678E86}"/>
              </a:ext>
            </a:extLst>
          </p:cNvPr>
          <p:cNvSpPr txBox="1"/>
          <p:nvPr/>
        </p:nvSpPr>
        <p:spPr>
          <a:xfrm>
            <a:off x="847724" y="4381540"/>
            <a:ext cx="897254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5129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12B14-7F95-2347-2613-B5E86583D75C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173544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을 사용하지 않는 모든 </a:t>
            </a:r>
            <a:r>
              <a:rPr lang="en-US" altLang="ko-KR" dirty="0"/>
              <a:t>DB</a:t>
            </a:r>
            <a:r>
              <a:rPr lang="ko-KR" altLang="en-US" dirty="0"/>
              <a:t>를 통칭합니다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한국어 </a:t>
            </a:r>
            <a:r>
              <a:rPr lang="en-US" altLang="ko-KR" dirty="0"/>
              <a:t>vs </a:t>
            </a:r>
            <a:r>
              <a:rPr lang="ko-KR" altLang="en-US" dirty="0"/>
              <a:t>비한국어</a:t>
            </a:r>
            <a:r>
              <a:rPr lang="en-US" altLang="ko-KR" dirty="0"/>
              <a:t>(=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스페인어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대표적으로 문서형</a:t>
            </a:r>
            <a:r>
              <a:rPr lang="en-US" altLang="ko-KR" dirty="0"/>
              <a:t>, </a:t>
            </a:r>
            <a:r>
              <a:rPr lang="ko-KR" altLang="en-US" dirty="0"/>
              <a:t>그래프형</a:t>
            </a:r>
            <a:r>
              <a:rPr lang="en-US" altLang="ko-KR" dirty="0"/>
              <a:t>, </a:t>
            </a:r>
            <a:r>
              <a:rPr lang="ko-KR" altLang="en-US" dirty="0" err="1"/>
              <a:t>키밸류형</a:t>
            </a:r>
            <a:r>
              <a:rPr lang="en-US" altLang="ko-KR" dirty="0"/>
              <a:t>, </a:t>
            </a:r>
            <a:r>
              <a:rPr lang="ko-KR" altLang="en-US" dirty="0"/>
              <a:t>와이드 컬럼형 등이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약간 컴퓨터 언어와 일맥 상통하는 부분으로 특정 목적에 맞는 </a:t>
            </a:r>
            <a:r>
              <a:rPr lang="en-US" altLang="ko-KR" dirty="0"/>
              <a:t>DB</a:t>
            </a:r>
            <a:r>
              <a:rPr lang="ko-KR" altLang="en-US" dirty="0"/>
              <a:t>가 존재 합니다</a:t>
            </a:r>
            <a:r>
              <a:rPr lang="en-US" altLang="ko-KR" dirty="0"/>
              <a:t> (ex. Html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en-US" altLang="ko-KR" dirty="0"/>
              <a:t>/ </a:t>
            </a:r>
            <a:r>
              <a:rPr lang="ko-KR" altLang="en-US" dirty="0"/>
              <a:t>파이썬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인공지능 </a:t>
            </a:r>
            <a:r>
              <a:rPr lang="en-US" altLang="ko-KR" dirty="0"/>
              <a:t>/ Swift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30836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보통 대용량 데이터 처리에 효율적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쉽고</a:t>
            </a:r>
            <a:r>
              <a:rPr lang="en-US" altLang="ko-KR" dirty="0"/>
              <a:t>, </a:t>
            </a:r>
            <a:r>
              <a:rPr lang="ko-KR" altLang="en-US" dirty="0"/>
              <a:t>확장성이 뛰어남</a:t>
            </a:r>
            <a:endParaRPr lang="en-US" altLang="ko-KR" dirty="0"/>
          </a:p>
          <a:p>
            <a:pPr lvl="1"/>
            <a:r>
              <a:rPr lang="ko-KR" altLang="en-US" dirty="0"/>
              <a:t>복잡한 데이터 구조의 표현이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자체가 크면 전체 데이터를 일부 읽어서 처리해야 하므로 데이터가 크면 속도가 저하되는 문제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21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A4C28-83AC-8540-FC51-08EA6810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70969"/>
            <a:ext cx="1115533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5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24867-7379-42D6-66AE-55B78CF6E9F8}"/>
              </a:ext>
            </a:extLst>
          </p:cNvPr>
          <p:cNvSpPr txBox="1"/>
          <p:nvPr/>
        </p:nvSpPr>
        <p:spPr>
          <a:xfrm>
            <a:off x="1524000" y="276899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https://youtu.be/Q_9cFgzZr8Q</a:t>
            </a:r>
          </a:p>
        </p:txBody>
      </p:sp>
    </p:spTree>
    <p:extLst>
      <p:ext uri="{BB962C8B-B14F-4D97-AF65-F5344CB8AC3E}">
        <p14:creationId xmlns:p14="http://schemas.microsoft.com/office/powerpoint/2010/main" val="1617193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3073EB-279A-D918-5FE6-AD790D85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43" y="896473"/>
            <a:ext cx="6552914" cy="5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116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555B-D4D7-1950-1130-FF5D6AF7B11A}"/>
              </a:ext>
            </a:extLst>
          </p:cNvPr>
          <p:cNvSpPr txBox="1"/>
          <p:nvPr/>
        </p:nvSpPr>
        <p:spPr>
          <a:xfrm>
            <a:off x="1566993" y="675124"/>
            <a:ext cx="9058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https://www.w3schools.com/sql/trysql.asp?filename=trysql_select_all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C23D2-0645-737D-CE19-22BE5E71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786"/>
            <a:ext cx="12192000" cy="46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4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688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7" y="449259"/>
            <a:ext cx="5859337" cy="3358229"/>
          </a:xfrm>
          <a:prstGeom prst="rect">
            <a:avLst/>
          </a:prstGeom>
        </p:spPr>
      </p:pic>
      <p:pic>
        <p:nvPicPr>
          <p:cNvPr id="2050" name="Picture 2" descr="SQL Pivot Multiple Columns | Multiple column Pivot Example">
            <a:extLst>
              <a:ext uri="{FF2B5EF4-FFF2-40B4-BE49-F238E27FC236}">
                <a16:creationId xmlns:a16="http://schemas.microsoft.com/office/drawing/2014/main" id="{E87FA457-1D8A-401C-8038-58BC0672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54" y="656941"/>
            <a:ext cx="5678172" cy="31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34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74867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</a:t>
            </a:r>
            <a:r>
              <a:rPr lang="ko-KR" altLang="en-US" dirty="0"/>
              <a:t>모듈 이름 바꾸기</a:t>
            </a:r>
            <a:r>
              <a:rPr lang="en-US" altLang="ko-KR" dirty="0"/>
              <a:t>(export)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/>
              <a:t>모듈 이름을 바꾸고 싶으면 </a:t>
            </a:r>
            <a:r>
              <a:rPr lang="ko-KR" altLang="en-US">
                <a:solidFill>
                  <a:srgbClr val="0070C0"/>
                </a:solidFill>
              </a:rPr>
              <a:t>모듈이름 </a:t>
            </a:r>
            <a:r>
              <a:rPr lang="en-US" altLang="ko-KR">
                <a:solidFill>
                  <a:srgbClr val="0070C0"/>
                </a:solidFill>
              </a:rPr>
              <a:t>as </a:t>
            </a:r>
            <a:r>
              <a:rPr lang="ko-KR" altLang="en-US">
                <a:solidFill>
                  <a:srgbClr val="0070C0"/>
                </a:solidFill>
              </a:rPr>
              <a:t>새로운모듈이름 </a:t>
            </a:r>
            <a:r>
              <a:rPr lang="ko-KR" altLang="en-US"/>
              <a:t>으로 변경이 가능</a:t>
            </a:r>
            <a:r>
              <a:rPr lang="en-US" altLang="ko-KR"/>
              <a:t>(import, export </a:t>
            </a:r>
            <a:r>
              <a:rPr lang="ko-KR" altLang="en-US"/>
              <a:t>동시 적용 가능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9F0AB-9C88-9259-B5F5-204A55AC3E6E}"/>
              </a:ext>
            </a:extLst>
          </p:cNvPr>
          <p:cNvSpPr txBox="1"/>
          <p:nvPr/>
        </p:nvSpPr>
        <p:spPr>
          <a:xfrm>
            <a:off x="847725" y="2871311"/>
            <a:ext cx="8972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094F3-A706-BDF2-5FE7-1A4A1D678E86}"/>
              </a:ext>
            </a:extLst>
          </p:cNvPr>
          <p:cNvSpPr txBox="1"/>
          <p:nvPr/>
        </p:nvSpPr>
        <p:spPr>
          <a:xfrm>
            <a:off x="847724" y="4381540"/>
            <a:ext cx="897254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2020942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원하는 데이터 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갖춰진 </a:t>
            </a:r>
            <a:r>
              <a:rPr lang="en-US" altLang="ko-KR" dirty="0"/>
              <a:t>DB </a:t>
            </a:r>
            <a:r>
              <a:rPr lang="ko-KR" altLang="en-US" dirty="0"/>
              <a:t>에서 데이터를 뽑아 올 때 사용하는 구문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21904177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6A1F4-A2A3-60B8-29AA-2793FD61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33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컬럼의 값만 가지고 올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모든 컬럼 값이 필요 </a:t>
            </a:r>
            <a:r>
              <a:rPr lang="ko-KR" altLang="en-US" dirty="0" err="1"/>
              <a:t>한게</a:t>
            </a:r>
            <a:r>
              <a:rPr lang="ko-KR" altLang="en-US" dirty="0"/>
              <a:t> 아니라면</a:t>
            </a:r>
            <a:r>
              <a:rPr lang="en-US" altLang="ko-KR" dirty="0"/>
              <a:t>!?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Country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1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01974-9719-E035-8CE2-8D0FF029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2863"/>
            <a:ext cx="1023127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97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영향 없이 원하는 데이터 추가 할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필요한 값을 임의로 추가해서 가져오고 싶을 땐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원하는 데이터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1, ‘</a:t>
            </a:r>
            <a:r>
              <a:rPr lang="ko-KR" altLang="en-US" dirty="0">
                <a:solidFill>
                  <a:schemeClr val="accent2"/>
                </a:solidFill>
              </a:rPr>
              <a:t>원하는 문자열</a:t>
            </a:r>
            <a:r>
              <a:rPr lang="en-US" altLang="ko-KR" dirty="0">
                <a:solidFill>
                  <a:schemeClr val="accent2"/>
                </a:solidFill>
              </a:rPr>
              <a:t>‘, NULL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8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F2C86-6FEC-8763-9384-0C24EBCB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2"/>
            <a:ext cx="12192000" cy="5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53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조건을 충족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원하는</a:t>
            </a:r>
            <a:r>
              <a:rPr lang="en-US" altLang="ko-KR" dirty="0"/>
              <a:t> </a:t>
            </a:r>
            <a:r>
              <a:rPr lang="ko-KR" altLang="en-US" dirty="0"/>
              <a:t>조건을 충족 하는 값을 찾고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WHERE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en-US" altLang="ko-KR" dirty="0">
                <a:solidFill>
                  <a:schemeClr val="accent2"/>
                </a:solidFill>
              </a:rPr>
              <a:t>table </a:t>
            </a:r>
            <a:r>
              <a:rPr lang="en-US" altLang="ko-KR" dirty="0">
                <a:solidFill>
                  <a:srgbClr val="0070C0"/>
                </a:solidFill>
              </a:rPr>
              <a:t>WHERE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조건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1"/>
                </a:solidFill>
              </a:rPr>
              <a:t> FROM </a:t>
            </a:r>
            <a:r>
              <a:rPr lang="en-US" altLang="ko-KR" dirty="0" err="1">
                <a:solidFill>
                  <a:schemeClr val="accent2"/>
                </a:solidFill>
              </a:rPr>
              <a:t>OrderDetails</a:t>
            </a:r>
            <a:r>
              <a:rPr lang="en-US" altLang="ko-KR" dirty="0">
                <a:solidFill>
                  <a:schemeClr val="accent1"/>
                </a:solidFill>
              </a:rPr>
              <a:t> WHERE </a:t>
            </a:r>
            <a:r>
              <a:rPr lang="en-US" altLang="ko-KR" dirty="0">
                <a:solidFill>
                  <a:schemeClr val="accent2"/>
                </a:solidFill>
              </a:rPr>
              <a:t>Quantity &gt; 5;</a:t>
            </a:r>
          </a:p>
        </p:txBody>
      </p:sp>
    </p:spTree>
    <p:extLst>
      <p:ext uri="{BB962C8B-B14F-4D97-AF65-F5344CB8AC3E}">
        <p14:creationId xmlns:p14="http://schemas.microsoft.com/office/powerpoint/2010/main" val="21903809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EA4E9-6634-94F7-8D1C-A71DE5F4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6"/>
            <a:ext cx="12192000" cy="59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1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정렬해서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선택한 값들을 정렬해서 가지고 올 때는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ORDER BY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ASC, 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9382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4D4FC-5B43-6836-C759-8F9F3D09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5"/>
            <a:ext cx="12192000" cy="64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export default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Export</a:t>
            </a:r>
            <a:r>
              <a:rPr lang="ko-KR" altLang="en-US" dirty="0"/>
              <a:t> </a:t>
            </a:r>
            <a:r>
              <a:rPr lang="en-US" altLang="ko-KR" dirty="0"/>
              <a:t>default </a:t>
            </a:r>
            <a:r>
              <a:rPr lang="ko-KR" altLang="en-US" dirty="0"/>
              <a:t>로 내보내진 모듈을 </a:t>
            </a:r>
            <a:r>
              <a:rPr lang="en-US" altLang="ko-KR" dirty="0"/>
              <a:t>Import </a:t>
            </a:r>
            <a:r>
              <a:rPr lang="ko-KR" altLang="en-US" dirty="0"/>
              <a:t>할 때에는 </a:t>
            </a:r>
            <a:r>
              <a:rPr lang="en-US" altLang="ko-KR" dirty="0"/>
              <a:t>{} </a:t>
            </a:r>
            <a:r>
              <a:rPr lang="ko-KR" altLang="en-US" dirty="0"/>
              <a:t>를 사용하지 않고 불러옵니다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98C16-2B8F-DEE4-2238-3B909B84DCDD}"/>
              </a:ext>
            </a:extLst>
          </p:cNvPr>
          <p:cNvSpPr txBox="1"/>
          <p:nvPr/>
        </p:nvSpPr>
        <p:spPr>
          <a:xfrm>
            <a:off x="3343275" y="2212539"/>
            <a:ext cx="771525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910D6-032A-E8EB-21CF-1B9B9156DB56}"/>
              </a:ext>
            </a:extLst>
          </p:cNvPr>
          <p:cNvSpPr txBox="1"/>
          <p:nvPr/>
        </p:nvSpPr>
        <p:spPr>
          <a:xfrm>
            <a:off x="3343275" y="503104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332915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1BCE8-AA8A-F754-83F9-247EF2EF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93"/>
            <a:ext cx="12192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72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개수를 지정 하고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가지고 오는 </a:t>
            </a:r>
            <a:r>
              <a:rPr lang="en-US" altLang="ko-KR" dirty="0"/>
              <a:t>ROW</a:t>
            </a:r>
            <a:r>
              <a:rPr lang="ko-KR" altLang="en-US" dirty="0"/>
              <a:t>의 수를 지정하고 싶을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LIMIT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10;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30, 10;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Row </a:t>
            </a:r>
            <a:r>
              <a:rPr lang="ko-KR" altLang="en-US" dirty="0"/>
              <a:t>순번</a:t>
            </a:r>
            <a:r>
              <a:rPr lang="en-US" altLang="ko-KR" dirty="0"/>
              <a:t>, </a:t>
            </a:r>
            <a:r>
              <a:rPr lang="ko-KR" altLang="en-US" dirty="0"/>
              <a:t>자르는 개수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005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5EA3F-2B55-A8A3-3472-74A42600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2"/>
            <a:ext cx="12192000" cy="66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9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명을 변경해서 가지고 오고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명을 변경해서 가지고 올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AS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 err="1">
                <a:solidFill>
                  <a:schemeClr val="accent2"/>
                </a:solidFill>
              </a:rPr>
              <a:t>CustomerId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id,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name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895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B651D0-5541-06E1-F656-1FE65FB3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5" y="104311"/>
            <a:ext cx="533474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50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합치기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0251605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테이블의 값을 하나로 합치고 싶다면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여러 테이블을 하나로 붙이고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0070C0"/>
                </a:solidFill>
              </a:rPr>
              <a:t>JOIN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Products P</a:t>
            </a:r>
            <a:r>
              <a:rPr lang="en-US" altLang="ko-KR" dirty="0">
                <a:solidFill>
                  <a:srgbClr val="0070C0"/>
                </a:solidFill>
              </a:rPr>
              <a:t> JOIN </a:t>
            </a:r>
            <a:r>
              <a:rPr lang="en-US" altLang="ko-KR" dirty="0">
                <a:solidFill>
                  <a:schemeClr val="accent2"/>
                </a:solidFill>
              </a:rPr>
              <a:t>Categories C</a:t>
            </a:r>
            <a:r>
              <a:rPr lang="en-US" altLang="ko-KR" dirty="0">
                <a:solidFill>
                  <a:srgbClr val="0070C0"/>
                </a:solidFill>
              </a:rPr>
              <a:t> ON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206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2A38FA-477A-2D20-34D0-B7CF6F5D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59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44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24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146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1814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789B-FAE2-EEAE-7288-C380A0E1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A15E9-D8F8-59B9-98AF-5CE0860F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</a:p>
          <a:p>
            <a:pPr lvl="1"/>
            <a:r>
              <a:rPr lang="en-US" altLang="ko-KR" dirty="0">
                <a:hlinkClick r:id="rId2"/>
              </a:rPr>
              <a:t>https://velog.io/@joajoa/MySQL-%EB%8B%A4%EC%9A%B4%EB%A1%9C%EB%93%9C-%EB%B0%8F-%EC%84%A4%EC%B9%98-%EB%B0%A9%EB%B2%95</a:t>
            </a:r>
            <a:endParaRPr lang="en-US" altLang="ko-KR" dirty="0"/>
          </a:p>
          <a:p>
            <a:r>
              <a:rPr lang="en-US" altLang="ko-KR" dirty="0"/>
              <a:t>Mac</a:t>
            </a:r>
          </a:p>
          <a:p>
            <a:pPr lvl="1"/>
            <a:r>
              <a:rPr lang="en-US" altLang="ko-KR" dirty="0">
                <a:hlinkClick r:id="rId3"/>
              </a:rPr>
              <a:t>https://velog.io/@kms9887/mysql-%EB%8B%A4%EC%9A%B4%EB%A1%9C%EB%93%9C-workbench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7522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터미널 실행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-V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이게 안 뜨면 시스템 환경 변수 설정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https://dog-developers.tistory.com/21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2934C-3E89-C407-C6E3-B28A420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5" y="2916826"/>
            <a:ext cx="8679582" cy="7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–u root -p</a:t>
            </a:r>
          </a:p>
          <a:p>
            <a:r>
              <a:rPr lang="ko-KR" altLang="en-US" dirty="0"/>
              <a:t>설정한 비밀 번호를 치고 들어가기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6FF06-E094-EF7B-B6A0-5FFACDB4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6" y="3009128"/>
            <a:ext cx="7269796" cy="2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72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show databases;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93B53-BF4B-C4C8-7FDE-C75047D9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2" y="2205449"/>
            <a:ext cx="3426352" cy="33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70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use </a:t>
            </a:r>
            <a:r>
              <a:rPr lang="en-US" altLang="ko-KR" dirty="0" err="1">
                <a:solidFill>
                  <a:srgbClr val="0070C0"/>
                </a:solidFill>
              </a:rPr>
              <a:t>sakila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show tables;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B2E32-CAB0-BBBC-5FAE-88CCD73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5" y="1554904"/>
            <a:ext cx="248637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37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다만 아무래도 </a:t>
            </a:r>
            <a:r>
              <a:rPr lang="en-US" altLang="ko-KR" dirty="0"/>
              <a:t>CLI </a:t>
            </a:r>
            <a:r>
              <a:rPr lang="ko-KR" altLang="en-US" dirty="0"/>
              <a:t>는 불편하기 때문에 </a:t>
            </a:r>
            <a:r>
              <a:rPr lang="en-US" altLang="ko-KR" dirty="0"/>
              <a:t>GUI </a:t>
            </a:r>
            <a:r>
              <a:rPr lang="ko-KR" altLang="en-US" dirty="0"/>
              <a:t>를 </a:t>
            </a:r>
            <a:r>
              <a:rPr lang="ko-KR" altLang="en-US" dirty="0" err="1"/>
              <a:t>사용하는게</a:t>
            </a:r>
            <a:r>
              <a:rPr lang="ko-KR" altLang="en-US" dirty="0"/>
              <a:t> 좋겠죠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명령어가 익숙하면 상관이 없지만</a:t>
            </a:r>
            <a:r>
              <a:rPr lang="en-US" altLang="ko-KR" dirty="0"/>
              <a:t>, </a:t>
            </a:r>
            <a:r>
              <a:rPr lang="ko-KR" altLang="en-US" dirty="0"/>
              <a:t>그렇지 않다면 아무래도 </a:t>
            </a:r>
            <a:r>
              <a:rPr lang="en-US" altLang="ko-KR" dirty="0"/>
              <a:t>Workbench </a:t>
            </a:r>
            <a:r>
              <a:rPr lang="ko-KR" altLang="en-US" dirty="0"/>
              <a:t>를 사용하는 편이 좋습니다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0479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</a:p>
        </p:txBody>
      </p:sp>
    </p:spTree>
    <p:extLst>
      <p:ext uri="{BB962C8B-B14F-4D97-AF65-F5344CB8AC3E}">
        <p14:creationId xmlns:p14="http://schemas.microsoft.com/office/powerpoint/2010/main" val="6210307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schema </a:t>
            </a:r>
            <a:r>
              <a:rPr lang="ko-KR" altLang="en-US" dirty="0"/>
              <a:t>선택 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63FB7-3A2E-3A36-402B-03BD854A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4" y="1325563"/>
            <a:ext cx="3610557" cy="519761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57FF4A9-434A-A28E-75E2-C886C428C047}"/>
              </a:ext>
            </a:extLst>
          </p:cNvPr>
          <p:cNvSpPr/>
          <p:nvPr/>
        </p:nvSpPr>
        <p:spPr>
          <a:xfrm rot="8197701">
            <a:off x="7092191" y="55043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385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DB </a:t>
            </a:r>
            <a:r>
              <a:rPr lang="ko-KR" altLang="en-US" dirty="0"/>
              <a:t>를 확인 할 수 있습니다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6CC55-CAB8-4574-6382-42C3F912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57" y="1325563"/>
            <a:ext cx="249589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98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4688541" cy="5529609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DB </a:t>
            </a:r>
            <a:r>
              <a:rPr lang="ko-KR" altLang="en-US" dirty="0"/>
              <a:t>에 있는 테이블과 데이터 확인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56469-8BEF-F607-6398-2EEC196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429" y="47153"/>
            <a:ext cx="584916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Node.js </a:t>
            </a:r>
            <a:r>
              <a:rPr lang="ko-KR" altLang="en-US" dirty="0"/>
              <a:t>에서 사용되고 </a:t>
            </a:r>
            <a:r>
              <a:rPr lang="en-US" altLang="ko-KR" dirty="0"/>
              <a:t>require /</a:t>
            </a:r>
            <a:r>
              <a:rPr lang="ko-KR" altLang="en-US" dirty="0"/>
              <a:t> </a:t>
            </a:r>
            <a:r>
              <a:rPr lang="en-US" altLang="ko-KR" dirty="0"/>
              <a:t>exports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/>
              <a:t>ES6 </a:t>
            </a:r>
            <a:r>
              <a:rPr lang="ko-KR" altLang="en-US" dirty="0"/>
              <a:t>는 브라우저에서 사용되고 </a:t>
            </a:r>
            <a:r>
              <a:rPr lang="en-US" altLang="ko-KR" dirty="0"/>
              <a:t>import / export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ES6</a:t>
            </a:r>
            <a:r>
              <a:rPr lang="ko-KR" altLang="en-US" dirty="0"/>
              <a:t>를 </a:t>
            </a:r>
            <a:r>
              <a:rPr lang="en-US" altLang="ko-KR" dirty="0"/>
              <a:t>Node.js </a:t>
            </a:r>
            <a:r>
              <a:rPr lang="ko-KR" altLang="en-US" dirty="0"/>
              <a:t>에서 사용하고 싶으면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에 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"type": "module" </a:t>
            </a:r>
            <a:r>
              <a:rPr lang="ko-KR" altLang="en-US" dirty="0">
                <a:latin typeface="Consolas" panose="020B0609020204030204" pitchFamily="49" charset="0"/>
              </a:rPr>
              <a:t>추가 필요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Require </a:t>
            </a:r>
            <a:r>
              <a:rPr lang="ko-KR" altLang="en-US" dirty="0"/>
              <a:t>는 코드 어느 지점에서나 사용 가능 </a:t>
            </a:r>
            <a:r>
              <a:rPr lang="en-US" altLang="ko-KR" dirty="0"/>
              <a:t>/ Import </a:t>
            </a:r>
            <a:r>
              <a:rPr lang="ko-KR" altLang="en-US" dirty="0"/>
              <a:t>는 코드 최상단에서만 사용 가능</a:t>
            </a:r>
            <a:endParaRPr lang="en-US" altLang="ko-KR" dirty="0"/>
          </a:p>
          <a:p>
            <a:r>
              <a:rPr lang="ko-KR" altLang="en-US" b="0" dirty="0">
                <a:effectLst/>
              </a:rPr>
              <a:t>하나의 파일에서 둘 다 사용은 불가능</a:t>
            </a:r>
            <a:r>
              <a:rPr lang="en-US" altLang="ko-KR" b="0" dirty="0">
                <a:effectLst/>
              </a:rPr>
              <a:t>!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ES6 </a:t>
            </a:r>
            <a:r>
              <a:rPr lang="ko-KR" altLang="en-US" dirty="0"/>
              <a:t>문법이 필요한 모듈만 불러오는 구조를 가지기에 성능이 우수</a:t>
            </a:r>
            <a:r>
              <a:rPr lang="en-US" altLang="ko-KR" dirty="0"/>
              <a:t>, </a:t>
            </a:r>
            <a:r>
              <a:rPr lang="ko-KR" altLang="en-US" dirty="0"/>
              <a:t>메모리 절약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</a:t>
            </a:r>
            <a:r>
              <a:rPr lang="en-US" altLang="ko-KR" dirty="0" err="1">
                <a:sym typeface="Wingdings" panose="05000000000000000000" pitchFamily="2" charset="2"/>
              </a:rPr>
              <a:t>CommonJS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 해당 문법이 추가 되었음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b="0" dirty="0">
              <a:effectLst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3676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수업을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02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CREATE SCHEMA</a:t>
            </a:r>
            <a:r>
              <a:rPr lang="en-US" altLang="ko-KR" dirty="0"/>
              <a:t> `</a:t>
            </a:r>
            <a:r>
              <a:rPr lang="en-US" altLang="ko-KR" dirty="0" err="1"/>
              <a:t>mydb</a:t>
            </a:r>
            <a:r>
              <a:rPr lang="en-US" altLang="ko-KR" dirty="0"/>
              <a:t>` </a:t>
            </a:r>
            <a:r>
              <a:rPr lang="en-US" altLang="ko-KR" dirty="0">
                <a:solidFill>
                  <a:srgbClr val="0070C0"/>
                </a:solidFill>
              </a:rPr>
              <a:t>DEFAULT CHARTER SET</a:t>
            </a:r>
            <a:r>
              <a:rPr lang="en-US" altLang="ko-KR" dirty="0"/>
              <a:t> utf8mb4 </a:t>
            </a:r>
            <a:r>
              <a:rPr lang="en-US" altLang="ko-KR" dirty="0">
                <a:solidFill>
                  <a:srgbClr val="0070C0"/>
                </a:solidFill>
              </a:rPr>
              <a:t>COLLATE</a:t>
            </a:r>
            <a:r>
              <a:rPr lang="en-US" altLang="ko-KR" dirty="0"/>
              <a:t> utf8mb4_general_ci;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D954B-7BD5-593F-BF38-98552FAE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9" y="2862885"/>
            <a:ext cx="7872161" cy="1036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B3CFC-F9DA-CEB8-79FF-497EA43D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94" y="2862885"/>
            <a:ext cx="2991068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31451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DF4BE5-C043-D336-5637-13FCF312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2" y="323416"/>
            <a:ext cx="631595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90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922BC3-9AA5-99E0-1E2D-6E3C9B47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" y="1328391"/>
            <a:ext cx="10647080" cy="45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2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508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AF18A2-FAE7-48B5-1720-DE03E1C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" y="1487907"/>
            <a:ext cx="11487866" cy="1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8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C0D89-5B39-8A14-692F-AF8C8F49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3" y="518244"/>
            <a:ext cx="10240914" cy="37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2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900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설정 변경이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환경 설정 </a:t>
            </a:r>
            <a:r>
              <a:rPr lang="en-US" altLang="ko-KR" dirty="0">
                <a:solidFill>
                  <a:srgbClr val="0070C0"/>
                </a:solidFill>
              </a:rPr>
              <a:t>&gt; SQL Editor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체크 박스를 해제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A6893-1527-D757-2ECA-E0928293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7" y="1325562"/>
            <a:ext cx="6848175" cy="515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409E4-C871-74D8-0F02-B7DACB18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2236778"/>
            <a:ext cx="3480519" cy="82869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89B91B4-C41A-B96E-1621-33AC600DEE1C}"/>
              </a:ext>
            </a:extLst>
          </p:cNvPr>
          <p:cNvSpPr/>
          <p:nvPr/>
        </p:nvSpPr>
        <p:spPr>
          <a:xfrm rot="8197701">
            <a:off x="1262892" y="2724204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2B788AA-FB76-CC00-6EEC-C59D7B55C7D8}"/>
              </a:ext>
            </a:extLst>
          </p:cNvPr>
          <p:cNvSpPr/>
          <p:nvPr/>
        </p:nvSpPr>
        <p:spPr>
          <a:xfrm rot="8197701">
            <a:off x="5852822" y="1715348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5419BE1-4DDA-DAA9-0D63-53D7759E6498}"/>
              </a:ext>
            </a:extLst>
          </p:cNvPr>
          <p:cNvSpPr/>
          <p:nvPr/>
        </p:nvSpPr>
        <p:spPr>
          <a:xfrm rot="1905404">
            <a:off x="6647690" y="51385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2017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DELETE FROM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WHERE</a:t>
            </a:r>
            <a:r>
              <a:rPr lang="en-US" altLang="ko-KR" dirty="0"/>
              <a:t> id = 3;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3FE8-9DEC-9D36-529B-E0E4A697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" y="2289043"/>
            <a:ext cx="10657980" cy="1082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DC9C7-212C-D1BF-FF86-C729FEFB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6" y="3760914"/>
            <a:ext cx="11042634" cy="1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02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121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(Update)!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UPDATE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SET </a:t>
            </a:r>
            <a:r>
              <a:rPr lang="en-US" altLang="ko-KR" dirty="0"/>
              <a:t>AGE = AGE + 1</a:t>
            </a:r>
            <a:r>
              <a:rPr lang="en-US" altLang="ko-KR" dirty="0">
                <a:solidFill>
                  <a:srgbClr val="0070C0"/>
                </a:solidFill>
              </a:rPr>
              <a:t> WHERE </a:t>
            </a:r>
            <a:r>
              <a:rPr lang="en-US" altLang="ko-KR" dirty="0"/>
              <a:t>ID_PK = 1;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F24A-8209-97A4-1B98-4731742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4" y="2353198"/>
            <a:ext cx="10455123" cy="30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848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2E34B8-034C-E4F9-2EC1-5C90C978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04470"/>
            <a:ext cx="722095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11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85002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20270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D6401D-B9D7-FE38-05D5-8FB859D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3" y="0"/>
            <a:ext cx="905953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57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4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0E1A93-569A-18D3-200D-B6366A93F836}"/>
              </a:ext>
            </a:extLst>
          </p:cNvPr>
          <p:cNvSpPr txBox="1"/>
          <p:nvPr/>
        </p:nvSpPr>
        <p:spPr>
          <a:xfrm>
            <a:off x="332509" y="255718"/>
            <a:ext cx="8996218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USER_ARR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못찾겠어요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3AC5E9-F6D0-804D-B584-80FF8DEC6456}"/>
              </a:ext>
            </a:extLst>
          </p:cNvPr>
          <p:cNvSpPr/>
          <p:nvPr/>
        </p:nvSpPr>
        <p:spPr>
          <a:xfrm>
            <a:off x="9051636" y="255718"/>
            <a:ext cx="2890982" cy="1305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express.Router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사용하여 하나의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6B1E4E-3768-261E-06EA-3DA6E88F2426}"/>
              </a:ext>
            </a:extLst>
          </p:cNvPr>
          <p:cNvCxnSpPr/>
          <p:nvPr/>
        </p:nvCxnSpPr>
        <p:spPr>
          <a:xfrm>
            <a:off x="4544291" y="748145"/>
            <a:ext cx="4507345" cy="1385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B9C05C-66DB-8102-972F-39E52493B918}"/>
              </a:ext>
            </a:extLst>
          </p:cNvPr>
          <p:cNvCxnSpPr>
            <a:cxnSpLocks/>
          </p:cNvCxnSpPr>
          <p:nvPr/>
        </p:nvCxnSpPr>
        <p:spPr>
          <a:xfrm>
            <a:off x="5477164" y="2650836"/>
            <a:ext cx="2803235" cy="24938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1A6BE7-03AF-43EF-DE11-710AC4EF1A06}"/>
              </a:ext>
            </a:extLst>
          </p:cNvPr>
          <p:cNvSpPr/>
          <p:nvPr/>
        </p:nvSpPr>
        <p:spPr>
          <a:xfrm>
            <a:off x="8280399" y="2340888"/>
            <a:ext cx="3714277" cy="1676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 각각의 미들웨어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기능들을 작성하여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모듈에 기능을 추가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AC89B5-571F-E966-ED4A-A404EBD1AC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79092" y="4863067"/>
            <a:ext cx="3368332" cy="8964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23D8AA-AB0D-1C14-2FBA-213C157B2E7C}"/>
              </a:ext>
            </a:extLst>
          </p:cNvPr>
          <p:cNvSpPr/>
          <p:nvPr/>
        </p:nvSpPr>
        <p:spPr>
          <a:xfrm>
            <a:off x="6947424" y="5201298"/>
            <a:ext cx="4995194" cy="1116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 작성 된 모든 기능들을 하나의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모듈로써 외부로 내보내기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946CD-49D4-0765-7009-381C33865CFB}"/>
              </a:ext>
            </a:extLst>
          </p:cNvPr>
          <p:cNvSpPr txBox="1"/>
          <p:nvPr/>
        </p:nvSpPr>
        <p:spPr>
          <a:xfrm>
            <a:off x="6673356" y="4433530"/>
            <a:ext cx="237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routes/users.js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9924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072FF0-BE9D-3024-41D6-E37808AA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6" y="463555"/>
            <a:ext cx="366763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61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17137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E111EE-AA07-70C0-1BA3-7B0E0D96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5" y="431674"/>
            <a:ext cx="9302828" cy="1458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4CB2A-6709-17AC-35D9-C55B1E19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6" y="2301133"/>
            <a:ext cx="10331594" cy="217507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3681F9-E1E6-8D5D-93C2-8CE0D60A8940}"/>
              </a:ext>
            </a:extLst>
          </p:cNvPr>
          <p:cNvSpPr/>
          <p:nvPr/>
        </p:nvSpPr>
        <p:spPr>
          <a:xfrm rot="13820184">
            <a:off x="9335517" y="4345577"/>
            <a:ext cx="661851" cy="5312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300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BBBA01-1DCA-DE71-45D9-C0AE8516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3" y="336931"/>
            <a:ext cx="5390948" cy="40260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DF8C8-342C-1735-DE05-76D296E2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3" y="336931"/>
            <a:ext cx="5861168" cy="44127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14687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0E1A93-569A-18D3-200D-B6366A93F836}"/>
              </a:ext>
            </a:extLst>
          </p:cNvPr>
          <p:cNvSpPr txBox="1"/>
          <p:nvPr/>
        </p:nvSpPr>
        <p:spPr>
          <a:xfrm>
            <a:off x="332509" y="255718"/>
            <a:ext cx="899621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3AC5E9-F6D0-804D-B584-80FF8DEC6456}"/>
              </a:ext>
            </a:extLst>
          </p:cNvPr>
          <p:cNvSpPr/>
          <p:nvPr/>
        </p:nvSpPr>
        <p:spPr>
          <a:xfrm>
            <a:off x="7592291" y="1701132"/>
            <a:ext cx="4442690" cy="1305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routes/users.js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기능을 정의해서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내보낸 모듈을 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이름의 변수를 선언하여 담아주기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6B1E4E-3768-261E-06EA-3DA6E88F2426}"/>
              </a:ext>
            </a:extLst>
          </p:cNvPr>
          <p:cNvCxnSpPr>
            <a:cxnSpLocks/>
          </p:cNvCxnSpPr>
          <p:nvPr/>
        </p:nvCxnSpPr>
        <p:spPr>
          <a:xfrm>
            <a:off x="6234545" y="1870893"/>
            <a:ext cx="1357746" cy="2349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AC89B5-571F-E966-ED4A-A404EBD1AC26}"/>
              </a:ext>
            </a:extLst>
          </p:cNvPr>
          <p:cNvCxnSpPr>
            <a:cxnSpLocks/>
          </p:cNvCxnSpPr>
          <p:nvPr/>
        </p:nvCxnSpPr>
        <p:spPr>
          <a:xfrm>
            <a:off x="4341091" y="2189018"/>
            <a:ext cx="2698696" cy="155094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23D8AA-AB0D-1C14-2FBA-213C157B2E7C}"/>
              </a:ext>
            </a:extLst>
          </p:cNvPr>
          <p:cNvSpPr/>
          <p:nvPr/>
        </p:nvSpPr>
        <p:spPr>
          <a:xfrm>
            <a:off x="7039787" y="3428999"/>
            <a:ext cx="4995194" cy="1304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http://localhost:4000/users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요청은 이제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들어있는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코드가 처리하도록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946CD-49D4-0765-7009-381C33865CFB}"/>
              </a:ext>
            </a:extLst>
          </p:cNvPr>
          <p:cNvSpPr txBox="1"/>
          <p:nvPr/>
        </p:nvSpPr>
        <p:spPr>
          <a:xfrm>
            <a:off x="611278" y="2544694"/>
            <a:ext cx="142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01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S] 모듈">
            <a:extLst>
              <a:ext uri="{FF2B5EF4-FFF2-40B4-BE49-F238E27FC236}">
                <a16:creationId xmlns:a16="http://schemas.microsoft.com/office/drawing/2014/main" id="{CB951AB4-472A-EA44-72C2-A7A671F7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152525"/>
            <a:ext cx="84010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4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493048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463717"/>
            <a:ext cx="11260802" cy="204466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매개변수를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"/users/add"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1E2DE-A69D-7076-0CF4-AAFF542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92" y="979811"/>
            <a:ext cx="4340673" cy="1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Json</a:t>
            </a:r>
            <a:r>
              <a:rPr lang="en-US" altLang="ko-KR" dirty="0"/>
              <a:t>() </a:t>
            </a:r>
            <a:r>
              <a:rPr lang="ko-KR" altLang="en-US" dirty="0"/>
              <a:t>은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데이터를 전달한다는 의미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Urlencoded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-encoded) </a:t>
            </a:r>
            <a:r>
              <a:rPr lang="ko-KR" altLang="en-US" dirty="0"/>
              <a:t>옵션은 </a:t>
            </a:r>
            <a:r>
              <a:rPr lang="en-US" altLang="ko-KR" dirty="0" err="1"/>
              <a:t>url</a:t>
            </a:r>
            <a:r>
              <a:rPr lang="ko-KR" altLang="en-US" dirty="0"/>
              <a:t> 처럼 데이터를 변환하면</a:t>
            </a:r>
            <a:r>
              <a:rPr lang="en-US" altLang="ko-KR" dirty="0"/>
              <a:t>localhost:4000/</a:t>
            </a:r>
            <a:r>
              <a:rPr lang="en-US" altLang="ko-KR" dirty="0" err="1"/>
              <a:t>posts?title</a:t>
            </a:r>
            <a:r>
              <a:rPr lang="en-US" altLang="ko-KR" dirty="0"/>
              <a:t>=</a:t>
            </a:r>
            <a:r>
              <a:rPr lang="en-US" altLang="ko-KR" dirty="0" err="1"/>
              <a:t>title&amp;content</a:t>
            </a:r>
            <a:r>
              <a:rPr lang="en-US" altLang="ko-KR" dirty="0"/>
              <a:t>=content </a:t>
            </a:r>
            <a:r>
              <a:rPr lang="ko-KR" altLang="en-US" dirty="0"/>
              <a:t>해당 데이터를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 </a:t>
            </a:r>
            <a:r>
              <a:rPr lang="en-US" altLang="ko-KR" dirty="0"/>
              <a:t>{ “title”: “title, “content”: “content” } </a:t>
            </a:r>
            <a:r>
              <a:rPr lang="ko-KR" altLang="en-US" dirty="0"/>
              <a:t>라고 전달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662258" y="1489065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50264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은 이제 기본으로 제공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에 기본 기능으로 추가가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express 4.16 </a:t>
            </a:r>
            <a:r>
              <a:rPr lang="ko-KR" altLang="en-US" dirty="0"/>
              <a:t>이상에서만 먹힙니다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28F3A-A83B-07EB-62F2-6B400FA12DAE}"/>
              </a:ext>
            </a:extLst>
          </p:cNvPr>
          <p:cNvSpPr txBox="1"/>
          <p:nvPr/>
        </p:nvSpPr>
        <p:spPr>
          <a:xfrm>
            <a:off x="815789" y="2232229"/>
            <a:ext cx="729727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1573B1-1157-0911-8D09-49A58AF4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4491240"/>
            <a:ext cx="3714516" cy="17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body-parser </a:t>
            </a:r>
            <a:r>
              <a:rPr lang="ko-KR" altLang="en-US" dirty="0"/>
              <a:t>를 쓰지 않은 상태에서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값을 찍어서 확인해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F9A96-B64E-B719-F0E9-C72EE6B185F0}"/>
              </a:ext>
            </a:extLst>
          </p:cNvPr>
          <p:cNvSpPr txBox="1"/>
          <p:nvPr/>
        </p:nvSpPr>
        <p:spPr>
          <a:xfrm>
            <a:off x="808884" y="277907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express.json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express.urlencoded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extended: false }));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E4F2F-73DE-B734-1B7E-40703340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4" y="3905173"/>
            <a:ext cx="5287116" cy="1267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00F7DD-8DE4-EF6A-871F-F2FEAC4A8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96" y="3905173"/>
            <a:ext cx="3477874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5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쿼리 입력이 잘못 되었습니다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쿼리 입력이 잘못 되었습니다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06F59-020A-65B6-3FCB-7846BDEB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3" y="151178"/>
            <a:ext cx="4103768" cy="1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요청 보내기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7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810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3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466115-17FE-CDD7-4E82-80A2B4035776}"/>
              </a:ext>
            </a:extLst>
          </p:cNvPr>
          <p:cNvSpPr txBox="1"/>
          <p:nvPr/>
        </p:nvSpPr>
        <p:spPr>
          <a:xfrm>
            <a:off x="403411" y="407965"/>
            <a:ext cx="787101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6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61269-4FF4-2A35-4C7B-F6F4012F5B52}"/>
              </a:ext>
            </a:extLst>
          </p:cNvPr>
          <p:cNvSpPr txBox="1"/>
          <p:nvPr/>
        </p:nvSpPr>
        <p:spPr>
          <a:xfrm>
            <a:off x="519953" y="319223"/>
            <a:ext cx="866887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7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0EC45-A4D5-74BD-559F-B416ED7BC00A}"/>
              </a:ext>
            </a:extLst>
          </p:cNvPr>
          <p:cNvSpPr txBox="1"/>
          <p:nvPr/>
        </p:nvSpPr>
        <p:spPr>
          <a:xfrm>
            <a:off x="779930" y="592194"/>
            <a:ext cx="67145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10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Fetch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이용해서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38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활용하면 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전달하면 되므로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함수의 매개 변수로 </a:t>
            </a:r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 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AA67A-7F88-B68F-4464-2DEB5421EFE2}"/>
              </a:ext>
            </a:extLst>
          </p:cNvPr>
          <p:cNvSpPr txBox="1"/>
          <p:nvPr/>
        </p:nvSpPr>
        <p:spPr>
          <a:xfrm>
            <a:off x="815788" y="2222811"/>
            <a:ext cx="82654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USER[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].id %&gt;');"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45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602876" y="1328391"/>
            <a:ext cx="75662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EEA04-BCE6-FE8C-64D8-F73D0234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74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640976" y="1328391"/>
            <a:ext cx="9626974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`http://localhost:4000/users/delete/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11ADC3-685F-6953-E0CA-F4CAD21E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Async/Await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35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9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00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용 폴더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843EE9-2718-2773-67D2-0BCF743A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0" y="2157942"/>
            <a:ext cx="4189739" cy="141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A8595-FBD6-5CEA-6050-A821AAD0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5090711"/>
            <a:ext cx="3550004" cy="12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1B9BBFD-21A2-45B7-724B-3B5588B5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에서 사용되는 모듈 방식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키워드로는 </a:t>
            </a:r>
            <a:r>
              <a:rPr lang="en-US" altLang="ko-KR" dirty="0"/>
              <a:t>require / exports 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Require </a:t>
            </a:r>
            <a:r>
              <a:rPr lang="ko-KR" altLang="en-US" dirty="0"/>
              <a:t>로 모듈을 불러 올 때</a:t>
            </a:r>
            <a:r>
              <a:rPr lang="en-US" altLang="ko-KR" dirty="0"/>
              <a:t>, </a:t>
            </a:r>
            <a:r>
              <a:rPr lang="ko-KR" altLang="en-US" dirty="0"/>
              <a:t>코드 어느 곳에서나 불러 올 수 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7894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이그노어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파일들일 설치 될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폴더는 미리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에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2E80D-CC3A-4167-5D5E-2BA17F03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4" y="2716846"/>
            <a:ext cx="446784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4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배포 시 필요한 패키지 </a:t>
            </a:r>
            <a:r>
              <a:rPr lang="en-US" altLang="ko-KR" dirty="0"/>
              <a:t>/ </a:t>
            </a:r>
            <a:r>
              <a:rPr lang="en-US" altLang="ko-KR" dirty="0" err="1"/>
              <a:t>npm</a:t>
            </a:r>
            <a:r>
              <a:rPr lang="en-US" altLang="ko-KR" dirty="0"/>
              <a:t> install –save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-S)</a:t>
            </a:r>
          </a:p>
          <a:p>
            <a:pPr lvl="1"/>
            <a:r>
              <a:rPr lang="en-US" altLang="ko-KR" dirty="0"/>
              <a:t>Express</a:t>
            </a:r>
          </a:p>
          <a:p>
            <a:pPr lvl="1"/>
            <a:r>
              <a:rPr lang="en-US" altLang="ko-KR" dirty="0" err="1"/>
              <a:t>cors</a:t>
            </a:r>
            <a:endParaRPr lang="en-US" altLang="ko-KR" dirty="0"/>
          </a:p>
          <a:p>
            <a:pPr lvl="1"/>
            <a:r>
              <a:rPr lang="en-US" altLang="ko-KR" dirty="0" err="1"/>
              <a:t>Ejs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77F5-D150-11DD-15C7-55B6C843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39" y="2213065"/>
            <a:ext cx="6139721" cy="24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2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ko-KR" altLang="en-US" dirty="0"/>
              <a:t>개발 시에만 필요한 패키지 </a:t>
            </a:r>
            <a:r>
              <a:rPr lang="en-US" altLang="ko-KR" dirty="0"/>
              <a:t>/  </a:t>
            </a:r>
            <a:r>
              <a:rPr lang="en-US" altLang="ko-KR" dirty="0" err="1"/>
              <a:t>npm</a:t>
            </a:r>
            <a:r>
              <a:rPr lang="en-US" altLang="ko-KR" dirty="0"/>
              <a:t> install --save-dev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-D)</a:t>
            </a:r>
          </a:p>
          <a:p>
            <a:pPr lvl="1"/>
            <a:r>
              <a:rPr lang="en-US" altLang="ko-KR" dirty="0"/>
              <a:t>Prettier</a:t>
            </a:r>
          </a:p>
          <a:p>
            <a:pPr lvl="1"/>
            <a:r>
              <a:rPr lang="en-US" altLang="ko-KR" dirty="0" err="1"/>
              <a:t>Eslint</a:t>
            </a:r>
            <a:r>
              <a:rPr lang="en-US" altLang="ko-KR" dirty="0"/>
              <a:t> / </a:t>
            </a:r>
            <a:r>
              <a:rPr lang="en-US" altLang="ko-KR" dirty="0" err="1"/>
              <a:t>eslint</a:t>
            </a:r>
            <a:r>
              <a:rPr lang="en-US" altLang="ko-KR" dirty="0"/>
              <a:t>-config-</a:t>
            </a:r>
            <a:r>
              <a:rPr lang="en-US" altLang="ko-KR" dirty="0" err="1"/>
              <a:t>airbnb</a:t>
            </a:r>
            <a:r>
              <a:rPr lang="en-US" altLang="ko-KR" dirty="0"/>
              <a:t>-base / </a:t>
            </a:r>
            <a:r>
              <a:rPr lang="en-US" altLang="ko-KR" dirty="0" err="1"/>
              <a:t>eslint</a:t>
            </a:r>
            <a:r>
              <a:rPr lang="en-US" altLang="ko-KR" dirty="0"/>
              <a:t>-plugin-import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57C6B-BF06-7AAE-0359-0698A8E4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7" y="3429000"/>
            <a:ext cx="6679182" cy="21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1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Prettier / </a:t>
            </a:r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 파일 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세팅 </a:t>
            </a:r>
            <a:r>
              <a:rPr lang="ko-KR" altLang="en-US" dirty="0" err="1"/>
              <a:t>해놓은</a:t>
            </a:r>
            <a:r>
              <a:rPr lang="ko-KR" altLang="en-US" dirty="0"/>
              <a:t> 파일을 가지고 와서 바로 적용 합시다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프로젝트 폴더 최 상위에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pritterrc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en-US" altLang="ko-KR" dirty="0"/>
              <a:t>.eslintrc.js </a:t>
            </a:r>
            <a:r>
              <a:rPr lang="ko-KR" altLang="en-US" dirty="0"/>
              <a:t>파일 복사 붙여 넣기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폴더도 복사 붙여 넣기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설치 커맨드를 저장한 파일을 만들어도 편합니다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B6CC6-4330-81EF-9109-2D9C2775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4" y="5259456"/>
            <a:ext cx="832601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7969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E81CD5-725F-85E7-DE72-617209B6D4CB}"/>
              </a:ext>
            </a:extLst>
          </p:cNvPr>
          <p:cNvSpPr/>
          <p:nvPr/>
        </p:nvSpPr>
        <p:spPr>
          <a:xfrm>
            <a:off x="8395854" y="2203579"/>
            <a:ext cx="2687781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패키지를 불러오기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982AD1-5AA8-C380-49D4-A49BDAD8F8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495636" y="2549236"/>
            <a:ext cx="2900218" cy="8117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E1E81C-57B5-A9CA-4772-B6160F6749EC}"/>
              </a:ext>
            </a:extLst>
          </p:cNvPr>
          <p:cNvSpPr/>
          <p:nvPr/>
        </p:nvSpPr>
        <p:spPr>
          <a:xfrm>
            <a:off x="8395853" y="3307325"/>
            <a:ext cx="3677747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실행해서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번호 설정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1561C-C5F8-A287-9CF9-A51073CEACE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02363" y="3266739"/>
            <a:ext cx="4493490" cy="46741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5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E81CD5-725F-85E7-DE72-617209B6D4CB}"/>
              </a:ext>
            </a:extLst>
          </p:cNvPr>
          <p:cNvSpPr/>
          <p:nvPr/>
        </p:nvSpPr>
        <p:spPr>
          <a:xfrm>
            <a:off x="8201891" y="2203579"/>
            <a:ext cx="3871709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필요한 기능들을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패키지를 사용하겠다 설정하기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982AD1-5AA8-C380-49D4-A49BDAD8F84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12655" y="2866361"/>
            <a:ext cx="5089236" cy="121344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E1E81C-57B5-A9CA-4772-B6160F6749EC}"/>
              </a:ext>
            </a:extLst>
          </p:cNvPr>
          <p:cNvSpPr/>
          <p:nvPr/>
        </p:nvSpPr>
        <p:spPr>
          <a:xfrm>
            <a:off x="8395853" y="4373108"/>
            <a:ext cx="3677747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익스프레스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listen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실행하기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9C510D8-A563-8044-E8CD-0985248CABB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0218" y="4799937"/>
            <a:ext cx="415635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34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로 서버 실행하기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5ECA1-A563-7B7A-0EE1-EB234558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2" y="2183079"/>
            <a:ext cx="5328768" cy="34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4895274" y="1283854"/>
            <a:ext cx="3362036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5797072" y="143175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4497036" y="614509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424872" y="3449592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2C7EA2-D6A2-17B7-D78D-21345D6B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92" y="912041"/>
            <a:ext cx="2481545" cy="28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480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2456873" y="1293090"/>
            <a:ext cx="4673599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4014452" y="1440994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2058636" y="623745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147782" y="2466063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카라 니콜 없어 짤 : 네이버 블로그">
            <a:extLst>
              <a:ext uri="{FF2B5EF4-FFF2-40B4-BE49-F238E27FC236}">
                <a16:creationId xmlns:a16="http://schemas.microsoft.com/office/drawing/2014/main" id="{EBC12749-A31C-3189-396D-65CD9C01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3766067"/>
            <a:ext cx="3521598" cy="231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33D33-0829-FA64-2572-EC27B0BC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31" y="1293090"/>
            <a:ext cx="3940392" cy="20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8F8310-CCF5-A4C0-0083-5795BF9CB420}"/>
              </a:ext>
            </a:extLst>
          </p:cNvPr>
          <p:cNvGrpSpPr/>
          <p:nvPr/>
        </p:nvGrpSpPr>
        <p:grpSpPr>
          <a:xfrm>
            <a:off x="666750" y="5391109"/>
            <a:ext cx="7048500" cy="1200329"/>
            <a:chOff x="666750" y="5391109"/>
            <a:chExt cx="704850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5391109"/>
              <a:ext cx="704850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5976317" y="5991273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D4D9D3-6CBB-158B-E862-D6C72961E860}"/>
              </a:ext>
            </a:extLst>
          </p:cNvPr>
          <p:cNvGrpSpPr/>
          <p:nvPr/>
        </p:nvGrpSpPr>
        <p:grpSpPr>
          <a:xfrm>
            <a:off x="666749" y="2367205"/>
            <a:ext cx="7048499" cy="2862322"/>
            <a:chOff x="666749" y="2898120"/>
            <a:chExt cx="7048499" cy="28623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2898120"/>
              <a:ext cx="7048499" cy="286232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'dog'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'cat'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5976317" y="5067944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전체 모듈로써 내보내고</a:t>
            </a:r>
            <a:r>
              <a:rPr lang="en-US" altLang="ko-KR" dirty="0"/>
              <a:t>, </a:t>
            </a:r>
            <a:r>
              <a:rPr lang="ko-KR" altLang="en-US" dirty="0"/>
              <a:t>전체를 하나의 </a:t>
            </a:r>
            <a:r>
              <a:rPr lang="en-US" altLang="ko-KR" dirty="0"/>
              <a:t>Obj </a:t>
            </a:r>
            <a:r>
              <a:rPr lang="ko-KR" altLang="en-US" dirty="0"/>
              <a:t>로 받아서 사용하는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729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</a:t>
            </a:r>
            <a:r>
              <a:rPr lang="en-US" altLang="ko-KR" dirty="0"/>
              <a:t> </a:t>
            </a:r>
            <a:r>
              <a:rPr lang="ko-KR" altLang="en-US" dirty="0"/>
              <a:t>주소 요청을 받아줄 미들 </a:t>
            </a:r>
            <a:r>
              <a:rPr lang="ko-KR" altLang="en-US" dirty="0" err="1"/>
              <a:t>웨어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힘들게 찾아온 요청을 받아 줄 미들웨어를 만들어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CBAC-8E60-0D7E-ECBE-EA813981B85D}"/>
              </a:ext>
            </a:extLst>
          </p:cNvPr>
          <p:cNvSpPr txBox="1"/>
          <p:nvPr/>
        </p:nvSpPr>
        <p:spPr>
          <a:xfrm>
            <a:off x="720436" y="2212861"/>
            <a:ext cx="879301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어서와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처음이지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B6EE4-2128-E0BB-8AC1-2784A0A281E4}"/>
              </a:ext>
            </a:extLst>
          </p:cNvPr>
          <p:cNvSpPr/>
          <p:nvPr/>
        </p:nvSpPr>
        <p:spPr>
          <a:xfrm>
            <a:off x="674256" y="4424218"/>
            <a:ext cx="5532582" cy="11053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A37291-A796-8F95-09C0-5B0B20EA539A}"/>
              </a:ext>
            </a:extLst>
          </p:cNvPr>
          <p:cNvSpPr/>
          <p:nvPr/>
        </p:nvSpPr>
        <p:spPr>
          <a:xfrm>
            <a:off x="6692507" y="4512411"/>
            <a:ext cx="3467491" cy="92900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21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2198255" y="1293090"/>
            <a:ext cx="4932217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3885143" y="1440994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2058636" y="623745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65A265-C975-462F-1F89-F13AF8E2C109}"/>
              </a:ext>
            </a:extLst>
          </p:cNvPr>
          <p:cNvSpPr/>
          <p:nvPr/>
        </p:nvSpPr>
        <p:spPr>
          <a:xfrm>
            <a:off x="2733964" y="2235229"/>
            <a:ext cx="4396508" cy="3838506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147782" y="2466063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2" descr="어서 와', '어서 와, XX는 처음이지?' 드립의 뜻과 유래 : 네이버 블로그">
            <a:extLst>
              <a:ext uri="{FF2B5EF4-FFF2-40B4-BE49-F238E27FC236}">
                <a16:creationId xmlns:a16="http://schemas.microsoft.com/office/drawing/2014/main" id="{328E371C-53DA-8A55-C01B-9CD873A6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64" y="3282159"/>
            <a:ext cx="3467491" cy="33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B8860-BDEF-3D9D-BA05-3CDA5EA8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64" y="1293090"/>
            <a:ext cx="3136351" cy="18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요청을 하나의 주소에서 받으면 어떤 요청인지 구분이 어렵겠죠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메인 서버 코드도 복잡하게 됩니다</a:t>
            </a:r>
            <a:r>
              <a:rPr lang="en-US" altLang="ko-KR" dirty="0"/>
              <a:t>!</a:t>
            </a:r>
          </a:p>
        </p:txBody>
      </p:sp>
      <p:pic>
        <p:nvPicPr>
          <p:cNvPr id="4100" name="Picture 4" descr="컴퓨터 CPU, 그래픽카드 병목현상 점검 : 네이버 블로그">
            <a:extLst>
              <a:ext uri="{FF2B5EF4-FFF2-40B4-BE49-F238E27FC236}">
                <a16:creationId xmlns:a16="http://schemas.microsoft.com/office/drawing/2014/main" id="{0C98360E-4B9A-E6EC-5C7E-85B6CFF9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60" y="2814637"/>
            <a:ext cx="5936191" cy="3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성능 향상을 위한 인프라 구조 (3tier 시스템 병목현상, 응답과 처리량)">
            <a:extLst>
              <a:ext uri="{FF2B5EF4-FFF2-40B4-BE49-F238E27FC236}">
                <a16:creationId xmlns:a16="http://schemas.microsoft.com/office/drawing/2014/main" id="{E43D7A3D-1B69-30E6-D4C1-1DC45DD3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923" y="3031127"/>
            <a:ext cx="4672336" cy="18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주소 요청에 따라 각각 담당하는 파일을 나눈다면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병목 현상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해결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코드 유지 보수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편해짐</a:t>
            </a:r>
            <a:endParaRPr lang="ko-KR" altLang="en-US" dirty="0"/>
          </a:p>
        </p:txBody>
      </p:sp>
      <p:pic>
        <p:nvPicPr>
          <p:cNvPr id="6146" name="Picture 2" descr="Node.js - Express 알아보기] : 네이버 블로그">
            <a:extLst>
              <a:ext uri="{FF2B5EF4-FFF2-40B4-BE49-F238E27FC236}">
                <a16:creationId xmlns:a16="http://schemas.microsoft.com/office/drawing/2014/main" id="{D7875E62-9630-ECA2-AE69-BF5A5321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4" y="3126077"/>
            <a:ext cx="5393970" cy="34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편안 짤과 움짤 모음 - 짤봇">
            <a:extLst>
              <a:ext uri="{FF2B5EF4-FFF2-40B4-BE49-F238E27FC236}">
                <a16:creationId xmlns:a16="http://schemas.microsoft.com/office/drawing/2014/main" id="{70986EC4-1F46-B044-218C-3FE27C4C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10" y="3126077"/>
            <a:ext cx="3273881" cy="32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요청은 특정 주소로만 </a:t>
            </a:r>
            <a:r>
              <a:rPr lang="ko-KR" altLang="en-US" dirty="0" err="1"/>
              <a:t>들어도록</a:t>
            </a:r>
            <a:r>
              <a:rPr lang="ko-KR" altLang="en-US" dirty="0"/>
              <a:t> 처리 </a:t>
            </a:r>
            <a:r>
              <a:rPr lang="en-US" altLang="ko-KR" dirty="0"/>
              <a:t>+ </a:t>
            </a:r>
            <a:r>
              <a:rPr lang="ko-KR" altLang="en-US" dirty="0">
                <a:sym typeface="Wingdings" panose="05000000000000000000" pitchFamily="2" charset="2"/>
              </a:rPr>
              <a:t>해당 요청은 하나의 파일에 몰아서 처리하도록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Routes </a:t>
            </a:r>
            <a:r>
              <a:rPr lang="ko-KR" altLang="en-US" dirty="0">
                <a:sym typeface="Wingdings" panose="05000000000000000000" pitchFamily="2" charset="2"/>
              </a:rPr>
              <a:t>폴더 생성하기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071A3-5AD8-175C-EFCF-22650C3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2" y="3577195"/>
            <a:ext cx="5375710" cy="6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44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서버의 가장 기본 주소에 대한 처리도 </a:t>
            </a:r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를 만들어서 처리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 코드를 깔끔하게 유지하기 위함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회원 관련 요청은 전부 </a:t>
            </a:r>
            <a:r>
              <a:rPr lang="en-US" altLang="ko-KR" dirty="0">
                <a:solidFill>
                  <a:schemeClr val="accent2"/>
                </a:solidFill>
              </a:rPr>
              <a:t>/users</a:t>
            </a:r>
            <a:r>
              <a:rPr lang="en-US" altLang="ko-KR" dirty="0"/>
              <a:t> </a:t>
            </a:r>
            <a:r>
              <a:rPr lang="ko-KR" altLang="en-US" dirty="0"/>
              <a:t>로 받고 </a:t>
            </a:r>
            <a:r>
              <a:rPr lang="en-US" altLang="ko-KR" dirty="0">
                <a:solidFill>
                  <a:srgbClr val="0070C0"/>
                </a:solidFill>
              </a:rPr>
              <a:t>users.js</a:t>
            </a:r>
            <a:r>
              <a:rPr lang="en-US" altLang="ko-KR" dirty="0"/>
              <a:t> </a:t>
            </a:r>
            <a:r>
              <a:rPr lang="ko-KR" altLang="en-US" dirty="0"/>
              <a:t>파일을 통해 처리하도록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61" y="3076526"/>
            <a:ext cx="216247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2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Routes</a:t>
            </a:r>
            <a:r>
              <a:rPr lang="ko-KR" altLang="en-US" dirty="0"/>
              <a:t> 폴더에 메인 라우터를 위한 </a:t>
            </a:r>
            <a:r>
              <a:rPr lang="en-US" altLang="ko-KR" dirty="0"/>
              <a:t>index.js </a:t>
            </a:r>
            <a:r>
              <a:rPr lang="ko-KR" altLang="en-US" dirty="0"/>
              <a:t>파일과 회원 관련 기능을 위한 </a:t>
            </a:r>
            <a:r>
              <a:rPr lang="en-US" altLang="ko-KR" dirty="0"/>
              <a:t>users.js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61" y="2817908"/>
            <a:ext cx="5494134" cy="1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15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기본이 되는 요청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http://localhost:4000/</a:t>
            </a:r>
            <a:r>
              <a:rPr lang="en-US" altLang="ko-KR" dirty="0"/>
              <a:t>) </a:t>
            </a:r>
            <a:r>
              <a:rPr lang="ko-KR" altLang="en-US" dirty="0"/>
              <a:t>을 처리하는 </a:t>
            </a:r>
            <a:r>
              <a:rPr lang="en-US" altLang="ko-KR" dirty="0"/>
              <a:t>index.js </a:t>
            </a:r>
            <a:r>
              <a:rPr lang="ko-KR" altLang="en-US" dirty="0"/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메인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83BDEB-D013-5475-FB19-1B929F8AD1B9}"/>
              </a:ext>
            </a:extLst>
          </p:cNvPr>
          <p:cNvSpPr/>
          <p:nvPr/>
        </p:nvSpPr>
        <p:spPr>
          <a:xfrm>
            <a:off x="7610763" y="280053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넣어주기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84D572-3138-898B-8E76-51C04B8C37A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70766" y="3208122"/>
            <a:ext cx="2539997" cy="34819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F8BE91-627A-EC68-8394-A16A54856E6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54764" y="5087852"/>
            <a:ext cx="3555998" cy="11222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94DA5A-7D52-3E89-4219-9F55F8539ADF}"/>
              </a:ext>
            </a:extLst>
          </p:cNvPr>
          <p:cNvSpPr/>
          <p:nvPr/>
        </p:nvSpPr>
        <p:spPr>
          <a:xfrm>
            <a:off x="7610762" y="468026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(app.js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가능하도록 모듈로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40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index.js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948218" y="2588912"/>
            <a:ext cx="1764145" cy="189996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8107900" y="3365847"/>
            <a:ext cx="3871709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184073" y="5080000"/>
            <a:ext cx="3943928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3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회원 관련 작업 요청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http://localhost:4000</a:t>
            </a:r>
            <a:r>
              <a:rPr lang="en-US" altLang="ko-KR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r>
              <a:rPr lang="en-US" altLang="ko-KR" dirty="0"/>
              <a:t>)</a:t>
            </a:r>
            <a:r>
              <a:rPr lang="ko-KR" altLang="en-US" dirty="0"/>
              <a:t>을 처리하는 유저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유저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8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55C0A3-C4F9-A1D8-3D6D-F3AC0FB242FB}"/>
              </a:ext>
            </a:extLst>
          </p:cNvPr>
          <p:cNvGrpSpPr/>
          <p:nvPr/>
        </p:nvGrpSpPr>
        <p:grpSpPr>
          <a:xfrm>
            <a:off x="666750" y="5141405"/>
            <a:ext cx="9086850" cy="1200329"/>
            <a:chOff x="666750" y="1328391"/>
            <a:chExt cx="908685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1328391"/>
              <a:ext cx="908685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7980726" y="1928555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83D33-79D4-4DB1-5B1C-E5187954F8B4}"/>
              </a:ext>
            </a:extLst>
          </p:cNvPr>
          <p:cNvGrpSpPr/>
          <p:nvPr/>
        </p:nvGrpSpPr>
        <p:grpSpPr>
          <a:xfrm>
            <a:off x="666750" y="2819400"/>
            <a:ext cx="9086851" cy="2031325"/>
            <a:chOff x="666749" y="2898120"/>
            <a:chExt cx="9086851" cy="2031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2898120"/>
              <a:ext cx="9086851" cy="20313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'dog'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'cat'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8043242" y="4305944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6665595-570E-168F-7B65-E9A80517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1491009"/>
          </a:xfrm>
        </p:spPr>
        <p:txBody>
          <a:bodyPr>
            <a:normAutofit/>
          </a:bodyPr>
          <a:lstStyle/>
          <a:p>
            <a:r>
              <a:rPr lang="ko-KR" altLang="en-US" dirty="0"/>
              <a:t>내보내고 싶은 것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 등등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exports </a:t>
            </a:r>
            <a:r>
              <a:rPr lang="ko-KR" altLang="en-US" dirty="0"/>
              <a:t>를 붙여서 내보내고</a:t>
            </a:r>
            <a:r>
              <a:rPr lang="en-US" altLang="ko-KR" dirty="0"/>
              <a:t>, </a:t>
            </a:r>
            <a:r>
              <a:rPr lang="ko-KR" altLang="en-US" dirty="0"/>
              <a:t>각각을 따로 선언해서 가져 오는 방식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6853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users.js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users.js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05600" y="2588912"/>
            <a:ext cx="1006763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7712364" y="3365847"/>
            <a:ext cx="4267246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/users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830618" y="3429000"/>
            <a:ext cx="2881745" cy="413327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98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4941455" y="230908"/>
            <a:ext cx="6991927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01646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29000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170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cxnSpLocks/>
            <a:stCxn id="10242" idx="3"/>
            <a:endCxn id="7" idx="1"/>
          </p:cNvCxnSpPr>
          <p:nvPr/>
        </p:nvCxnSpPr>
        <p:spPr>
          <a:xfrm>
            <a:off x="5975381" y="3542144"/>
            <a:ext cx="776401" cy="1306962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/tetz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조세호 짤 : 네이버 블로그">
            <a:extLst>
              <a:ext uri="{FF2B5EF4-FFF2-40B4-BE49-F238E27FC236}">
                <a16:creationId xmlns:a16="http://schemas.microsoft.com/office/drawing/2014/main" id="{6457719D-06F2-1BBB-68D7-8820D589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14" y="619990"/>
            <a:ext cx="49149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3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엔진 적용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서버에서 데이터를 바로 받아서 그릴 수 있는 뷰 엔진을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DC38C-C90E-1A3A-6192-3BE4B94A1FC7}"/>
              </a:ext>
            </a:extLst>
          </p:cNvPr>
          <p:cNvSpPr txBox="1"/>
          <p:nvPr/>
        </p:nvSpPr>
        <p:spPr>
          <a:xfrm>
            <a:off x="748145" y="2145360"/>
            <a:ext cx="937490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FBBA0-9EDD-1848-3301-BB0DC4BB27BD}"/>
              </a:ext>
            </a:extLst>
          </p:cNvPr>
          <p:cNvSpPr/>
          <p:nvPr/>
        </p:nvSpPr>
        <p:spPr>
          <a:xfrm>
            <a:off x="7693890" y="2498800"/>
            <a:ext cx="4147128" cy="2876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뷰엔진을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세팅한다는 코드 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코드를 추가하면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알아서 프로젝트 폴더의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인식하게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찾아가죠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828C3A-A748-9CDE-CB52-8DD65ABF58E2}"/>
              </a:ext>
            </a:extLst>
          </p:cNvPr>
          <p:cNvCxnSpPr>
            <a:cxnSpLocks/>
          </p:cNvCxnSpPr>
          <p:nvPr/>
        </p:nvCxnSpPr>
        <p:spPr>
          <a:xfrm flipV="1">
            <a:off x="4719782" y="3048000"/>
            <a:ext cx="2974108" cy="9513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75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폴더 생성 </a:t>
            </a:r>
            <a:r>
              <a:rPr lang="en-US" altLang="ko-KR" dirty="0"/>
              <a:t>&amp; </a:t>
            </a:r>
            <a:r>
              <a:rPr lang="ko-KR" altLang="en-US" dirty="0"/>
              <a:t>뷰 파일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파일이 저장되는 </a:t>
            </a:r>
            <a:r>
              <a:rPr lang="en-US" altLang="ko-KR" dirty="0"/>
              <a:t>views </a:t>
            </a:r>
            <a:r>
              <a:rPr lang="ko-KR" altLang="en-US" dirty="0"/>
              <a:t>폴더 생성하기</a:t>
            </a:r>
            <a:endParaRPr lang="en-US" altLang="ko-KR" dirty="0"/>
          </a:p>
          <a:p>
            <a:r>
              <a:rPr lang="ko-KR" altLang="en-US" dirty="0"/>
              <a:t>메인 페이지를 위한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파일과 회원</a:t>
            </a:r>
            <a:r>
              <a:rPr lang="en-US" altLang="ko-KR" dirty="0"/>
              <a:t> </a:t>
            </a:r>
            <a:r>
              <a:rPr lang="ko-KR" altLang="en-US" dirty="0"/>
              <a:t>서비스를 위한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 생성 하기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F5094-C68B-1A9D-5BFF-2C0F88E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2" y="3607760"/>
            <a:ext cx="5579051" cy="1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6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 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H1 </a:t>
            </a:r>
            <a:r>
              <a:rPr lang="ko-KR" altLang="en-US" dirty="0"/>
              <a:t>태그로만 구성해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D573-7C17-E11B-FE05-A4366EAFDE5F}"/>
              </a:ext>
            </a:extLst>
          </p:cNvPr>
          <p:cNvSpPr txBox="1"/>
          <p:nvPr/>
        </p:nvSpPr>
        <p:spPr>
          <a:xfrm>
            <a:off x="5845826" y="2390289"/>
            <a:ext cx="481293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786CF-2FB7-3ACE-6CED-C99D19E2BAB0}"/>
              </a:ext>
            </a:extLst>
          </p:cNvPr>
          <p:cNvSpPr txBox="1"/>
          <p:nvPr/>
        </p:nvSpPr>
        <p:spPr>
          <a:xfrm>
            <a:off x="705789" y="2390289"/>
            <a:ext cx="481293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53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미들 </a:t>
            </a:r>
            <a:r>
              <a:rPr lang="ko-KR" altLang="en-US" dirty="0" err="1"/>
              <a:t>웨어에</a:t>
            </a:r>
            <a:r>
              <a:rPr lang="ko-KR" altLang="en-US" dirty="0"/>
              <a:t> 뷰 파일 연결하기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파일을 그리는 것은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를 사용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메인 페이지 </a:t>
            </a:r>
            <a:r>
              <a:rPr lang="ko-KR" altLang="en-US" dirty="0" err="1"/>
              <a:t>부터</a:t>
            </a:r>
            <a:r>
              <a:rPr lang="ko-KR" altLang="en-US" dirty="0"/>
              <a:t> 연결해 보시죠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3429000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해당 요청이 들어오면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 파일에 연결이 되도록 설정하기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740727" y="3991264"/>
            <a:ext cx="3953163" cy="56226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18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69EC875-32BC-116D-7EEB-A7DC00A7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37" y="1228436"/>
            <a:ext cx="4283889" cy="25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55C0A3-C4F9-A1D8-3D6D-F3AC0FB242FB}"/>
              </a:ext>
            </a:extLst>
          </p:cNvPr>
          <p:cNvGrpSpPr/>
          <p:nvPr/>
        </p:nvGrpSpPr>
        <p:grpSpPr>
          <a:xfrm>
            <a:off x="666750" y="4870360"/>
            <a:ext cx="9086850" cy="1200329"/>
            <a:chOff x="666750" y="1328391"/>
            <a:chExt cx="908685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1328391"/>
              <a:ext cx="908685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7980726" y="1928555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83D33-79D4-4DB1-5B1C-E5187954F8B4}"/>
              </a:ext>
            </a:extLst>
          </p:cNvPr>
          <p:cNvGrpSpPr/>
          <p:nvPr/>
        </p:nvGrpSpPr>
        <p:grpSpPr>
          <a:xfrm>
            <a:off x="666750" y="2274838"/>
            <a:ext cx="9086851" cy="2308324"/>
            <a:chOff x="666749" y="3055457"/>
            <a:chExt cx="9086851" cy="23083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3055457"/>
              <a:ext cx="9086851" cy="23083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animals: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8043242" y="4694749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6665595-570E-168F-7B65-E9A80517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1491009"/>
          </a:xfrm>
        </p:spPr>
        <p:txBody>
          <a:bodyPr>
            <a:normAutofit/>
          </a:bodyPr>
          <a:lstStyle/>
          <a:p>
            <a:r>
              <a:rPr lang="ko-KR" altLang="en-US" dirty="0"/>
              <a:t>하나의 객체</a:t>
            </a:r>
            <a:r>
              <a:rPr lang="en-US" altLang="ko-KR" dirty="0"/>
              <a:t>(or 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에 전부를 </a:t>
            </a:r>
            <a:r>
              <a:rPr lang="ko-KR" altLang="en-US" dirty="0" err="1"/>
              <a:t>넣어놓고</a:t>
            </a:r>
            <a:r>
              <a:rPr lang="ko-KR" altLang="en-US" dirty="0"/>
              <a:t> 그 객체 자체를 내보내는 방식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3702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 데이터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전달하려면</a:t>
            </a:r>
            <a:r>
              <a:rPr lang="en-US" altLang="ko-KR" dirty="0"/>
              <a:t>,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메소드의 두 번째 인자로 객체를 전달하고 해당 객체에 데이터를 넣어 주면 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2954614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{</a:t>
            </a: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전달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624945" y="3516878"/>
            <a:ext cx="2068945" cy="71490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34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파일에서는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 </a:t>
            </a:r>
            <a:r>
              <a:rPr lang="en-US" altLang="ko-KR" dirty="0">
                <a:solidFill>
                  <a:schemeClr val="accent2"/>
                </a:solidFill>
              </a:rPr>
              <a:t>&lt;% %&gt;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&lt;%=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%&gt;</a:t>
            </a:r>
            <a:r>
              <a:rPr lang="ko-KR" altLang="en-US" dirty="0"/>
              <a:t> 을 사용하여 데이터 출력이 가능합니다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5376-D62F-6E87-60C6-0C1C2B7A54CC}"/>
              </a:ext>
            </a:extLst>
          </p:cNvPr>
          <p:cNvSpPr txBox="1"/>
          <p:nvPr/>
        </p:nvSpPr>
        <p:spPr>
          <a:xfrm>
            <a:off x="1394692" y="3780181"/>
            <a:ext cx="434109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5F808D-737A-C571-C84F-69D7BA92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12" y="3780181"/>
            <a:ext cx="4131643" cy="2761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1D6BE-23E2-F4B1-08C2-605965C66A0C}"/>
              </a:ext>
            </a:extLst>
          </p:cNvPr>
          <p:cNvSpPr txBox="1"/>
          <p:nvPr/>
        </p:nvSpPr>
        <p:spPr>
          <a:xfrm>
            <a:off x="785091" y="2773814"/>
            <a:ext cx="819265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13266F-8A97-46EF-5268-E6E1AFEE1542}"/>
              </a:ext>
            </a:extLst>
          </p:cNvPr>
          <p:cNvCxnSpPr>
            <a:cxnSpLocks/>
          </p:cNvCxnSpPr>
          <p:nvPr/>
        </p:nvCxnSpPr>
        <p:spPr>
          <a:xfrm flipH="1">
            <a:off x="2909455" y="3204837"/>
            <a:ext cx="914400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428CC-EECB-4D3F-D672-EC8355806793}"/>
              </a:ext>
            </a:extLst>
          </p:cNvPr>
          <p:cNvCxnSpPr>
            <a:cxnSpLocks/>
          </p:cNvCxnSpPr>
          <p:nvPr/>
        </p:nvCxnSpPr>
        <p:spPr>
          <a:xfrm>
            <a:off x="2909455" y="4775598"/>
            <a:ext cx="3081957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59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회원 페이지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http://localhost:4000/users</a:t>
            </a:r>
            <a:r>
              <a:rPr lang="en-US" altLang="ko-KR" dirty="0"/>
              <a:t> </a:t>
            </a:r>
            <a:r>
              <a:rPr lang="ko-KR" altLang="en-US" dirty="0"/>
              <a:t>요청이 들어오면 </a:t>
            </a:r>
            <a:r>
              <a:rPr lang="en-US" altLang="ko-KR" dirty="0"/>
              <a:t>views </a:t>
            </a:r>
            <a:r>
              <a:rPr lang="ko-KR" altLang="en-US" dirty="0"/>
              <a:t>폴더의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파일이 렌더링 되도록 서버를 구성해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렌더링 할 때</a:t>
            </a:r>
            <a:r>
              <a:rPr lang="en-US" altLang="ko-KR" dirty="0"/>
              <a:t>, user </a:t>
            </a:r>
            <a:r>
              <a:rPr lang="ko-KR" altLang="en-US" dirty="0"/>
              <a:t>라는 데이터에 본인의 이름을 보내고 해당 데이터를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문법을 사용하여 출력하여 주세요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5869-DA2F-FF04-BFB5-63492CF8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4822"/>
            <a:ext cx="4434247" cy="29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백엔드</a:t>
            </a:r>
            <a:r>
              <a:rPr lang="ko-KR" altLang="en-US" dirty="0"/>
              <a:t> 서버에 마구 접근을 하면 보안 적으로 위험에 노출</a:t>
            </a:r>
            <a:endParaRPr lang="en-US" altLang="ko-KR" dirty="0"/>
          </a:p>
          <a:p>
            <a:r>
              <a:rPr lang="ko-KR" altLang="en-US" dirty="0"/>
              <a:t>그래서 접근이 가능한 폴더는 </a:t>
            </a:r>
            <a:r>
              <a:rPr lang="en-US" altLang="ko-KR" dirty="0"/>
              <a:t>STATIC </a:t>
            </a:r>
            <a:r>
              <a:rPr lang="ko-KR" altLang="en-US" dirty="0"/>
              <a:t>을 사용해서 따로 설정을 </a:t>
            </a:r>
            <a:r>
              <a:rPr lang="ko-KR" altLang="en-US" dirty="0" err="1"/>
              <a:t>해주셔야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개그저장소 - ㅋㅋㅋㅋㅋㅋㅋ 출입금지는 보기용인가여 #출입금지지만드루와 #웃긴짤 | Facebook">
            <a:extLst>
              <a:ext uri="{FF2B5EF4-FFF2-40B4-BE49-F238E27FC236}">
                <a16:creationId xmlns:a16="http://schemas.microsoft.com/office/drawing/2014/main" id="{84ADB200-3B27-A31D-2EA1-5CB46BD4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16" y="2967181"/>
            <a:ext cx="4619048" cy="33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75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express.static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지정할 </a:t>
            </a:r>
            <a:r>
              <a:rPr lang="ko-KR" altLang="en-US" dirty="0" err="1">
                <a:solidFill>
                  <a:schemeClr val="accent2"/>
                </a:solidFill>
              </a:rPr>
              <a:t>폴더명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en-US" altLang="ko-KR" dirty="0"/>
              <a:t>) </a:t>
            </a:r>
            <a:r>
              <a:rPr lang="ko-KR" altLang="en-US" dirty="0"/>
              <a:t>을 통해 지정 가능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App.use</a:t>
            </a:r>
            <a:r>
              <a:rPr lang="en-US" altLang="ko-KR" dirty="0"/>
              <a:t> </a:t>
            </a:r>
            <a:r>
              <a:rPr lang="ko-KR" altLang="en-US" dirty="0"/>
              <a:t>를 사용하여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사용을 서버에 알려주기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스태틱</a:t>
            </a:r>
            <a:r>
              <a:rPr lang="ko-KR" altLang="en-US" dirty="0"/>
              <a:t> 폴더는 프로젝트 폴더 최상위에 존재해야 합니다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F84B1-9ACF-1994-B66A-11DB952E9F22}"/>
              </a:ext>
            </a:extLst>
          </p:cNvPr>
          <p:cNvSpPr txBox="1"/>
          <p:nvPr/>
        </p:nvSpPr>
        <p:spPr>
          <a:xfrm>
            <a:off x="766618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72389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퍼블릭 폴더에 </a:t>
            </a:r>
            <a:r>
              <a:rPr lang="en-US" altLang="ko-KR" dirty="0" err="1"/>
              <a:t>css</a:t>
            </a:r>
            <a:r>
              <a:rPr lang="en-US" altLang="ko-KR" dirty="0"/>
              <a:t> / </a:t>
            </a:r>
            <a:r>
              <a:rPr lang="en-US" altLang="ko-KR" dirty="0" err="1"/>
              <a:t>js</a:t>
            </a:r>
            <a:r>
              <a:rPr lang="en-US" altLang="ko-KR" dirty="0"/>
              <a:t> / images </a:t>
            </a:r>
            <a:r>
              <a:rPr lang="ko-KR" altLang="en-US" dirty="0"/>
              <a:t>폴더 세팅 후 </a:t>
            </a:r>
            <a:r>
              <a:rPr lang="ko-KR" altLang="en-US" dirty="0">
                <a:sym typeface="Wingdings" panose="05000000000000000000" pitchFamily="2" charset="2"/>
              </a:rPr>
              <a:t>불러와서 테스트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이제 프론트에서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/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주소는 </a:t>
            </a:r>
            <a:r>
              <a:rPr lang="ko-KR" altLang="en-US" dirty="0" err="1">
                <a:sym typeface="Wingdings" panose="05000000000000000000" pitchFamily="2" charset="2"/>
              </a:rPr>
              <a:t>백엔드의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/public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뜻합니다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3E5F0-1C1D-2C00-3DCD-E298C29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52" y="2957946"/>
            <a:ext cx="4223024" cy="30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4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BAC2D3-8D00-F272-3EEA-8E2A1BBBF493}"/>
              </a:ext>
            </a:extLst>
          </p:cNvPr>
          <p:cNvSpPr txBox="1"/>
          <p:nvPr/>
        </p:nvSpPr>
        <p:spPr>
          <a:xfrm>
            <a:off x="323273" y="254981"/>
            <a:ext cx="958734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"/images/puppy.jpg"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50339-3231-E76E-1E1C-98A92ACE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93" y="1089214"/>
            <a:ext cx="4477375" cy="140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11323-B6BC-C4DF-35B7-BF1A8A0F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93" y="2743842"/>
            <a:ext cx="5102007" cy="3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4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B55E24-9D22-20C5-459D-AFA9A237DDE6}"/>
              </a:ext>
            </a:extLst>
          </p:cNvPr>
          <p:cNvGrpSpPr/>
          <p:nvPr/>
        </p:nvGrpSpPr>
        <p:grpSpPr>
          <a:xfrm>
            <a:off x="3201338" y="150213"/>
            <a:ext cx="5789323" cy="6557574"/>
            <a:chOff x="3201338" y="150213"/>
            <a:chExt cx="5789323" cy="6557574"/>
          </a:xfrm>
        </p:grpSpPr>
        <p:pic>
          <p:nvPicPr>
            <p:cNvPr id="7170" name="Picture 2" descr="몽글이 - 기초만 알면 된다며,, | Facebook">
              <a:extLst>
                <a:ext uri="{FF2B5EF4-FFF2-40B4-BE49-F238E27FC236}">
                  <a16:creationId xmlns:a16="http://schemas.microsoft.com/office/drawing/2014/main" id="{52FD86DE-CBC2-9685-84C4-99FAC3122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338" y="150213"/>
              <a:ext cx="5789323" cy="655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ACFEAF-4A4C-54A2-646C-D2346512A543}"/>
                </a:ext>
              </a:extLst>
            </p:cNvPr>
            <p:cNvSpPr/>
            <p:nvPr/>
          </p:nvSpPr>
          <p:spPr>
            <a:xfrm>
              <a:off x="4331855" y="4996873"/>
              <a:ext cx="1634836" cy="471054"/>
            </a:xfrm>
            <a:prstGeom prst="rect">
              <a:avLst/>
            </a:prstGeom>
            <a:solidFill>
              <a:srgbClr val="FEE4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407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68101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프론트 코드는 제가 작업한 파일을 바탕으로 사용하겠습니다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hlinkClick r:id="rId2"/>
              </a:rPr>
              <a:t>https://github.com/xenosign/backend2/blob/main/views/board.ejs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https://github.com/xenosign/backend2/blob/main/views/board_write.ejs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https://github.com/xenosign/backend2/blob/main/views/board_modify.ejs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part!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B78125-63F6-3D72-5D64-1792C608D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47" y="4145929"/>
            <a:ext cx="3990916" cy="16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9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392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글 전체 목록 보여주기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전체 목록 보여주기</a:t>
            </a:r>
            <a:endParaRPr lang="en-US" altLang="ko-KR" dirty="0"/>
          </a:p>
          <a:p>
            <a:r>
              <a:rPr lang="ko-KR" altLang="en-US" dirty="0"/>
              <a:t>글 쓰기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추가 기능 수행</a:t>
            </a:r>
            <a:endParaRPr lang="en-US" altLang="ko-KR" dirty="0"/>
          </a:p>
          <a:p>
            <a:r>
              <a:rPr lang="ko-KR" altLang="en-US" dirty="0"/>
              <a:t>글 수정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/modify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수정</a:t>
            </a:r>
            <a:endParaRPr lang="en-US" altLang="ko-KR" dirty="0"/>
          </a:p>
          <a:p>
            <a:r>
              <a:rPr lang="ko-KR" altLang="en-US" dirty="0"/>
              <a:t>글 삭제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삭제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기능 정의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6294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데이터로 사용할 배열 선언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43DE8-5E1A-0B5F-E56D-0EC7A287B781}"/>
              </a:ext>
            </a:extLst>
          </p:cNvPr>
          <p:cNvSpPr txBox="1"/>
          <p:nvPr/>
        </p:nvSpPr>
        <p:spPr>
          <a:xfrm>
            <a:off x="788894" y="2137752"/>
            <a:ext cx="112608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39912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요청 주소 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94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목록이 보이는 페이지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DF3992-5B2D-E58E-5FDE-183C215AB57C}"/>
              </a:ext>
            </a:extLst>
          </p:cNvPr>
          <p:cNvSpPr txBox="1"/>
          <p:nvPr/>
        </p:nvSpPr>
        <p:spPr>
          <a:xfrm>
            <a:off x="546846" y="556335"/>
            <a:ext cx="941294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board_body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].title %&gt;</a:t>
            </a:r>
          </a:p>
        </p:txBody>
      </p:sp>
    </p:spTree>
    <p:extLst>
      <p:ext uri="{BB962C8B-B14F-4D97-AF65-F5344CB8AC3E}">
        <p14:creationId xmlns:p14="http://schemas.microsoft.com/office/powerpoint/2010/main" val="4193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export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선언부에 </a:t>
            </a:r>
            <a:r>
              <a:rPr lang="en-US" altLang="ko-KR" dirty="0"/>
              <a:t>Export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4FACC-5CE7-6847-7AD7-5418ACBE53BE}"/>
              </a:ext>
            </a:extLst>
          </p:cNvPr>
          <p:cNvSpPr txBox="1"/>
          <p:nvPr/>
        </p:nvSpPr>
        <p:spPr>
          <a:xfrm>
            <a:off x="809625" y="2289513"/>
            <a:ext cx="78295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4127798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472796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A2E36-A0A9-614F-E00A-0339573F9261}"/>
              </a:ext>
            </a:extLst>
          </p:cNvPr>
          <p:cNvSpPr txBox="1"/>
          <p:nvPr/>
        </p:nvSpPr>
        <p:spPr>
          <a:xfrm>
            <a:off x="6952026" y="314359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288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(‘/write’,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068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Req.bdoy</a:t>
            </a:r>
            <a:r>
              <a:rPr lang="en-US" altLang="ko-KR" dirty="0"/>
              <a:t> </a:t>
            </a:r>
            <a:r>
              <a:rPr lang="ko-KR" altLang="en-US" dirty="0"/>
              <a:t>로 들어온 </a:t>
            </a:r>
            <a:r>
              <a:rPr lang="en-US" altLang="ko-KR" dirty="0"/>
              <a:t>title / content </a:t>
            </a:r>
            <a:r>
              <a:rPr lang="ko-KR" altLang="en-US" dirty="0"/>
              <a:t>를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en-US" altLang="ko-KR" dirty="0"/>
              <a:t>ARTICLE </a:t>
            </a:r>
            <a:r>
              <a:rPr lang="ko-KR" altLang="en-US" dirty="0"/>
              <a:t>배열에 추가하는 코드를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추가가 완료 되면 </a:t>
            </a:r>
            <a:r>
              <a:rPr lang="en-US" altLang="ko-KR" dirty="0"/>
              <a:t>/board 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r>
              <a:rPr lang="ko-KR" altLang="en-US" dirty="0"/>
              <a:t> 해줘서 추가 된 글이 바로 보이도록 설정해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의 값이 잘 들어오지 않았으면 </a:t>
            </a:r>
            <a:r>
              <a:rPr lang="en-US" altLang="ko-KR" dirty="0"/>
              <a:t>Err </a:t>
            </a:r>
            <a:r>
              <a:rPr lang="ko-KR" altLang="en-US" dirty="0"/>
              <a:t>를 발생 시키면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0294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board/modify/:title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1260802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"/board/modify/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순수 </a:t>
            </a:r>
            <a:r>
              <a:rPr lang="en-US" altLang="ko-KR" dirty="0"/>
              <a:t>HTML</a:t>
            </a:r>
            <a:r>
              <a:rPr lang="ko-KR" altLang="en-US" dirty="0"/>
              <a:t>은 데이터를 전송할 때 </a:t>
            </a:r>
            <a:r>
              <a:rPr lang="en-US" altLang="ko-KR" dirty="0">
                <a:solidFill>
                  <a:schemeClr val="accent2"/>
                </a:solidFill>
              </a:rPr>
              <a:t>GET, POST</a:t>
            </a:r>
            <a:r>
              <a:rPr lang="en-US" altLang="ko-KR" dirty="0"/>
              <a:t> </a:t>
            </a:r>
            <a:r>
              <a:rPr lang="ko-KR" altLang="en-US" dirty="0"/>
              <a:t>만 지원했었습니다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method </a:t>
            </a:r>
            <a:r>
              <a:rPr lang="ko-KR" altLang="en-US" dirty="0"/>
              <a:t>속성에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를 입력해도 정상적으로 전달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이럴 때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로 전달하고 싶다면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따라서 보통 수정</a:t>
            </a:r>
            <a:r>
              <a:rPr lang="en-US" altLang="ko-KR" dirty="0"/>
              <a:t>, </a:t>
            </a:r>
            <a:r>
              <a:rPr lang="ko-KR" altLang="en-US" dirty="0"/>
              <a:t>삭제도 </a:t>
            </a:r>
            <a:r>
              <a:rPr lang="en-US" altLang="ko-KR" dirty="0"/>
              <a:t>POST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구현하고 주소 또는 데이터로 구분하는 경우가 많아요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 POST</a:t>
            </a:r>
            <a:r>
              <a:rPr lang="ko-KR" altLang="en-US" dirty="0">
                <a:sym typeface="Wingdings" panose="05000000000000000000" pitchFamily="2" charset="2"/>
              </a:rPr>
              <a:t>를 쓸 겁니다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태그에 한해서만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POST, PUT, DELETE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전송이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1C6A-7E4E-F533-2D10-C5526064F020}"/>
              </a:ext>
            </a:extLst>
          </p:cNvPr>
          <p:cNvSpPr txBox="1"/>
          <p:nvPr/>
        </p:nvSpPr>
        <p:spPr>
          <a:xfrm>
            <a:off x="798286" y="3589738"/>
            <a:ext cx="8548914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"_method"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4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로 요청이 들어 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(‘/modify/:title’,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0887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10166</TotalTime>
  <Words>7059</Words>
  <Application>Microsoft Office PowerPoint</Application>
  <PresentationFormat>와이드스크린</PresentationFormat>
  <Paragraphs>987</Paragraphs>
  <Slides>184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184</vt:i4>
      </vt:variant>
    </vt:vector>
  </HeadingPairs>
  <TitlesOfParts>
    <vt:vector size="191" baseType="lpstr">
      <vt:lpstr>맑은 고딕</vt:lpstr>
      <vt:lpstr>Arial</vt:lpstr>
      <vt:lpstr>Consolas</vt:lpstr>
      <vt:lpstr>Calibri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CommonJS 방식</vt:lpstr>
      <vt:lpstr>CommonJS 방식</vt:lpstr>
      <vt:lpstr>CommonJS 방식</vt:lpstr>
      <vt:lpstr>CommonJS 방식</vt:lpstr>
      <vt:lpstr>PowerPoint 프레젠테이션</vt:lpstr>
      <vt:lpstr>ES6 방식 - export</vt:lpstr>
      <vt:lpstr>ES6 방식 - export</vt:lpstr>
      <vt:lpstr>ES6 방식 - import</vt:lpstr>
      <vt:lpstr>ES6 방식 – 모듈 이름 바꾸기(import)</vt:lpstr>
      <vt:lpstr>ES6 방식 – 모듈 이름 바꾸기(export)</vt:lpstr>
      <vt:lpstr>ES6 방식 – export default</vt:lpstr>
      <vt:lpstr>PowerPoint 프레젠테이션</vt:lpstr>
      <vt:lpstr>CommonJS 와 ES6 의 차이점</vt:lpstr>
      <vt:lpstr>PowerPoint 프레젠테이션</vt:lpstr>
      <vt:lpstr>PowerPoint 프레젠테이션</vt:lpstr>
      <vt:lpstr>PowerPoint 프레젠테이션</vt:lpstr>
      <vt:lpstr>PowerPoint 프레젠테이션</vt:lpstr>
      <vt:lpstr>Error 던지기!</vt:lpstr>
      <vt:lpstr>App.js 에서 에러 핸들링!</vt:lpstr>
      <vt:lpstr>PowerPoint 프레젠테이션</vt:lpstr>
      <vt:lpstr>PowerPoint 프레젠테이션</vt:lpstr>
      <vt:lpstr>Body-parser 사용</vt:lpstr>
      <vt:lpstr>Body-parser 은 이제 기본으로 제공 됩니다!</vt:lpstr>
      <vt:lpstr>Body-parser 의 동작에 대해서 알아 봅시다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Ejs 를 활용하면 됩니다!</vt:lpstr>
      <vt:lpstr>Promise 버전</vt:lpstr>
      <vt:lpstr>Async/Await 버전</vt:lpstr>
      <vt:lpstr>PowerPoint 프레젠테이션</vt:lpstr>
      <vt:lpstr>PowerPoint 프레젠테이션</vt:lpstr>
      <vt:lpstr>Express 기본 구조 만들기!</vt:lpstr>
      <vt:lpstr>깃 이그노어 추가하기!</vt:lpstr>
      <vt:lpstr>필요 모듈 설치 하기!</vt:lpstr>
      <vt:lpstr>필요 모듈 설치 하기!</vt:lpstr>
      <vt:lpstr>Prettier / Eslint 설정 파일 가져오기!</vt:lpstr>
      <vt:lpstr>PowerPoint 프레젠테이션</vt:lpstr>
      <vt:lpstr>서버 실행 코드 작성!</vt:lpstr>
      <vt:lpstr>서버 실행 코드 작성!</vt:lpstr>
      <vt:lpstr>서버 실행 하기!</vt:lpstr>
      <vt:lpstr>PowerPoint 프레젠테이션</vt:lpstr>
      <vt:lpstr>PowerPoint 프레젠테이션</vt:lpstr>
      <vt:lpstr>서버에 주소 요청을 받아줄 미들 웨어 설정!</vt:lpstr>
      <vt:lpstr>PowerPoint 프레젠테이션</vt:lpstr>
      <vt:lpstr>주소별로 업무를 나누자! 라우팅!</vt:lpstr>
      <vt:lpstr>주소별로 업무를 나누자! 라우팅!</vt:lpstr>
      <vt:lpstr>주소별로 업무를 나누자! 라우팅!</vt:lpstr>
      <vt:lpstr>주소별로 업무를 나누자! 라우팅!</vt:lpstr>
      <vt:lpstr>주소별로 업무를 나누자! 라우팅!</vt:lpstr>
      <vt:lpstr>메인 라우터 작업!</vt:lpstr>
      <vt:lpstr>메인 라우터를 서버에 적용!</vt:lpstr>
      <vt:lpstr>유저 라우터 작업!</vt:lpstr>
      <vt:lpstr>유저 라우터를 서버에 적용!</vt:lpstr>
      <vt:lpstr>PowerPoint 프레젠테이션</vt:lpstr>
      <vt:lpstr>PowerPoint 프레젠테이션</vt:lpstr>
      <vt:lpstr>PowerPoint 프레젠테이션</vt:lpstr>
      <vt:lpstr>PowerPoint 프레젠테이션</vt:lpstr>
      <vt:lpstr>뷰 엔진 적용 하기!</vt:lpstr>
      <vt:lpstr>뷰 폴더 생성 &amp; 뷰 파일 설정!</vt:lpstr>
      <vt:lpstr>뷰 파일 코드 작성!</vt:lpstr>
      <vt:lpstr>미들 웨어에 뷰 파일 연결하기!</vt:lpstr>
      <vt:lpstr>PowerPoint 프레젠테이션</vt:lpstr>
      <vt:lpstr>뷰 파일에 데이터 전달하기!</vt:lpstr>
      <vt:lpstr>뷰 파일에서 백엔드 데이터 사용하기!</vt:lpstr>
      <vt:lpstr>실습, 회원 페이지 연결하기!</vt:lpstr>
      <vt:lpstr>스태틱 폴더 설정 하기!</vt:lpstr>
      <vt:lpstr>스태틱 폴더 설정 하기!</vt:lpstr>
      <vt:lpstr>프론트에서 스태틱 폴더 사용하기!</vt:lpstr>
      <vt:lpstr>PowerPoint 프레젠테이션</vt:lpstr>
      <vt:lpstr>PowerPoint 프레젠테이션</vt:lpstr>
      <vt:lpstr>PowerPoint 프레젠테이션</vt:lpstr>
      <vt:lpstr>View part!</vt:lpstr>
      <vt:lpstr>Board.js 로 라우팅!</vt:lpstr>
      <vt:lpstr>Board.js 기본 기능 정의</vt:lpstr>
      <vt:lpstr>Board.js 기본 코드 작업</vt:lpstr>
      <vt:lpstr>Board.js 기본 코드 작업</vt:lpstr>
      <vt:lpstr>PowerPoint 프레젠테이션</vt:lpstr>
      <vt:lpstr>PowerPoint 프레젠테이션</vt:lpstr>
      <vt:lpstr>전체 목록 보여주기</vt:lpstr>
      <vt:lpstr>PowerPoint 프레젠테이션</vt:lpstr>
      <vt:lpstr>PowerPoint 프레젠테이션</vt:lpstr>
      <vt:lpstr>글 쓰기 모드로 이동</vt:lpstr>
      <vt:lpstr>PowerPoint 프레젠테이션</vt:lpstr>
      <vt:lpstr>글 추가 기능(프론트)</vt:lpstr>
      <vt:lpstr>글 추가 기능(백)</vt:lpstr>
      <vt:lpstr>실습, 추가 기능 백엔드 코드 작성하기!</vt:lpstr>
      <vt:lpstr>PowerPoint 프레젠테이션</vt:lpstr>
      <vt:lpstr>글 수정 모드로 이동</vt:lpstr>
      <vt:lpstr>글 수정 모드 뷰 페이지</vt:lpstr>
      <vt:lpstr>PUT!?</vt:lpstr>
      <vt:lpstr>PowerPoint 프레젠테이션</vt:lpstr>
      <vt:lpstr>글 수정 기능(백)</vt:lpstr>
      <vt:lpstr>PowerPoint 프레젠테이션</vt:lpstr>
      <vt:lpstr>PowerPoint 프레젠테이션</vt:lpstr>
      <vt:lpstr>글 삭제 기능(프론트)</vt:lpstr>
      <vt:lpstr>실습, 삭제 기능 프론트 &amp; 백엔드 코드 작성</vt:lpstr>
      <vt:lpstr>글 삭제 기능(프론트)</vt:lpstr>
      <vt:lpstr>글 삭제 기능(백)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DBMS</vt:lpstr>
      <vt:lpstr>PowerPoint 프레젠테이션</vt:lpstr>
      <vt:lpstr>SQL</vt:lpstr>
      <vt:lpstr>PowerPoint 프레젠테이션</vt:lpstr>
      <vt:lpstr>PowerPoint 프레젠테이션</vt:lpstr>
      <vt:lpstr>PowerPoint 프레젠테이션</vt:lpstr>
      <vt:lpstr>관계형, Relational DBMS(RDBMS)</vt:lpstr>
      <vt:lpstr>관계형, Relational DBMS(RDBMS)</vt:lpstr>
      <vt:lpstr>관계형, Relational DBMS(RDBMS)</vt:lpstr>
      <vt:lpstr>PowerPoint 프레젠테이션</vt:lpstr>
      <vt:lpstr>비관계형, Non Relational DBMS(NoSQL)</vt:lpstr>
      <vt:lpstr>비관계형, Non Relational DBMS(NoSQL)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SELECT, DB 에서 원하는 데이터 가져오기</vt:lpstr>
      <vt:lpstr>PowerPoint 프레젠테이션</vt:lpstr>
      <vt:lpstr>원하는 컬럼의 값만 가지고 올 때?</vt:lpstr>
      <vt:lpstr>PowerPoint 프레젠테이션</vt:lpstr>
      <vt:lpstr>DB에는 영향 없이 원하는 데이터 추가 할 때!</vt:lpstr>
      <vt:lpstr>PowerPoint 프레젠테이션</vt:lpstr>
      <vt:lpstr>원하는 조건을 충족하는 Row 만 가져 올 때!</vt:lpstr>
      <vt:lpstr>PowerPoint 프레젠테이션</vt:lpstr>
      <vt:lpstr>Row 를 정렬해서 가져 올 때!</vt:lpstr>
      <vt:lpstr>PowerPoint 프레젠테이션</vt:lpstr>
      <vt:lpstr>PowerPoint 프레젠테이션</vt:lpstr>
      <vt:lpstr>Row 의 개수를 지정 하고 싶을 때!</vt:lpstr>
      <vt:lpstr>PowerPoint 프레젠테이션</vt:lpstr>
      <vt:lpstr>Column 명을 변경해서 가지고 오고 싶을 때?</vt:lpstr>
      <vt:lpstr>PowerPoint 프레젠테이션</vt:lpstr>
      <vt:lpstr>PowerPoint 프레젠테이션</vt:lpstr>
      <vt:lpstr>여러 테이블의 값을 하나로 합치고 싶다면!?</vt:lpstr>
      <vt:lpstr>PowerPoint 프레젠테이션</vt:lpstr>
      <vt:lpstr>PowerPoint 프레젠테이션</vt:lpstr>
      <vt:lpstr>PowerPoint 프레젠테이션</vt:lpstr>
      <vt:lpstr>MySQL 설치하기!</vt:lpstr>
      <vt:lpstr>이제 Local 에 Mysql DB 를 구축해 봅시다!</vt:lpstr>
      <vt:lpstr>이제 Local 에 Mysql DB 를 구축해 봅시다!</vt:lpstr>
      <vt:lpstr>이제 Local 에 Mysql DB 를 구축해 봅시다!</vt:lpstr>
      <vt:lpstr>이제 Local 에 Mysql DB 를 구축해 봅시다!</vt:lpstr>
      <vt:lpstr>여기서 부터는 자유롭게 Query 를 사용!</vt:lpstr>
      <vt:lpstr>PowerPoint 프레젠테이션</vt:lpstr>
      <vt:lpstr>Workbench 사용!</vt:lpstr>
      <vt:lpstr>Schema</vt:lpstr>
      <vt:lpstr>Schema</vt:lpstr>
      <vt:lpstr>PowerPoint 프레젠테이션</vt:lpstr>
      <vt:lpstr>DB 생성!</vt:lpstr>
      <vt:lpstr>PowerPoint 프레젠테이션</vt:lpstr>
      <vt:lpstr>PowerPoint 프레젠테이션</vt:lpstr>
      <vt:lpstr>DB 의 TABLE 생성!</vt:lpstr>
      <vt:lpstr>PowerPoint 프레젠테이션</vt:lpstr>
      <vt:lpstr>생성한 TABLE 에 DATA 삽입!</vt:lpstr>
      <vt:lpstr>PowerPoint 프레젠테이션</vt:lpstr>
      <vt:lpstr>PowerPoint 프레젠테이션</vt:lpstr>
      <vt:lpstr>먼저 설정 변경이 필요합니다!</vt:lpstr>
      <vt:lpstr>PowerPoint 프레젠테이션</vt:lpstr>
      <vt:lpstr>DATA 삭제!</vt:lpstr>
      <vt:lpstr>PowerPoint 프레젠테이션</vt:lpstr>
      <vt:lpstr>DATA 수정(Update)!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1262</cp:revision>
  <dcterms:created xsi:type="dcterms:W3CDTF">2022-05-29T13:34:07Z</dcterms:created>
  <dcterms:modified xsi:type="dcterms:W3CDTF">2023-03-12T17:22:17Z</dcterms:modified>
</cp:coreProperties>
</file>